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03" r:id="rId2"/>
    <p:sldId id="265" r:id="rId3"/>
    <p:sldId id="267" r:id="rId4"/>
    <p:sldId id="296" r:id="rId5"/>
    <p:sldId id="259" r:id="rId6"/>
    <p:sldId id="295" r:id="rId7"/>
    <p:sldId id="260" r:id="rId8"/>
    <p:sldId id="304" r:id="rId9"/>
    <p:sldId id="297" r:id="rId10"/>
    <p:sldId id="262" r:id="rId11"/>
    <p:sldId id="299" r:id="rId12"/>
    <p:sldId id="280" r:id="rId13"/>
    <p:sldId id="278" r:id="rId14"/>
    <p:sldId id="264" r:id="rId15"/>
    <p:sldId id="301" r:id="rId16"/>
    <p:sldId id="257" r:id="rId17"/>
    <p:sldId id="281" r:id="rId18"/>
    <p:sldId id="273" r:id="rId19"/>
    <p:sldId id="272" r:id="rId20"/>
    <p:sldId id="305" r:id="rId21"/>
    <p:sldId id="275" r:id="rId22"/>
    <p:sldId id="268" r:id="rId23"/>
    <p:sldId id="276" r:id="rId24"/>
    <p:sldId id="263" r:id="rId25"/>
    <p:sldId id="282" r:id="rId26"/>
    <p:sldId id="274" r:id="rId27"/>
    <p:sldId id="283" r:id="rId28"/>
    <p:sldId id="271" r:id="rId29"/>
    <p:sldId id="266" r:id="rId30"/>
    <p:sldId id="269" r:id="rId31"/>
    <p:sldId id="298" r:id="rId32"/>
    <p:sldId id="300" r:id="rId33"/>
    <p:sldId id="284" r:id="rId34"/>
    <p:sldId id="270" r:id="rId35"/>
    <p:sldId id="279" r:id="rId36"/>
  </p:sldIdLst>
  <p:sldSz cx="9144000" cy="6858000" type="screen4x3"/>
  <p:notesSz cx="6770688" cy="9902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94424" autoAdjust="0"/>
  </p:normalViewPr>
  <p:slideViewPr>
    <p:cSldViewPr snapToGrid="0" showGuides="1">
      <p:cViewPr varScale="1">
        <p:scale>
          <a:sx n="87" d="100"/>
          <a:sy n="87" d="100"/>
        </p:scale>
        <p:origin x="2334" y="84"/>
      </p:cViewPr>
      <p:guideLst>
        <p:guide orient="horz" pos="2228"/>
        <p:guide pos="2880"/>
      </p:guideLst>
    </p:cSldViewPr>
  </p:slideViewPr>
  <p:notesTextViewPr>
    <p:cViewPr>
      <p:scale>
        <a:sx n="3" d="2"/>
        <a:sy n="3" d="2"/>
      </p:scale>
      <p:origin x="0" y="0"/>
    </p:cViewPr>
  </p:notesTextViewPr>
  <p:sorterViewPr>
    <p:cViewPr>
      <p:scale>
        <a:sx n="140" d="100"/>
        <a:sy n="140" d="100"/>
      </p:scale>
      <p:origin x="0" y="-78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34762" cy="496813"/>
          </a:xfrm>
          <a:prstGeom prst="rect">
            <a:avLst/>
          </a:prstGeom>
        </p:spPr>
        <p:txBody>
          <a:bodyPr vert="horz" lIns="91757" tIns="45878" rIns="91757" bIns="4587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35926" y="1"/>
            <a:ext cx="2933166" cy="496813"/>
          </a:xfrm>
          <a:prstGeom prst="rect">
            <a:avLst/>
          </a:prstGeom>
        </p:spPr>
        <p:txBody>
          <a:bodyPr vert="horz" lIns="91757" tIns="45878" rIns="91757" bIns="45878" rtlCol="0"/>
          <a:lstStyle>
            <a:lvl1pPr algn="r">
              <a:defRPr sz="1200"/>
            </a:lvl1pPr>
          </a:lstStyle>
          <a:p>
            <a:fld id="{DF0BD767-C6C4-49D7-9F3E-F12EBC477E2E}" type="datetimeFigureOut">
              <a:rPr kumimoji="1" lang="ja-JP" altLang="en-US" smtClean="0"/>
              <a:t>2025/6/30</a:t>
            </a:fld>
            <a:endParaRPr kumimoji="1" lang="ja-JP" altLang="en-US"/>
          </a:p>
        </p:txBody>
      </p:sp>
      <p:sp>
        <p:nvSpPr>
          <p:cNvPr id="4" name="スライド イメージ プレースホルダー 3"/>
          <p:cNvSpPr>
            <a:spLocks noGrp="1" noRot="1" noChangeAspect="1"/>
          </p:cNvSpPr>
          <p:nvPr>
            <p:ph type="sldImg" idx="2"/>
          </p:nvPr>
        </p:nvSpPr>
        <p:spPr>
          <a:xfrm>
            <a:off x="1158875" y="1236663"/>
            <a:ext cx="4454525" cy="3341687"/>
          </a:xfrm>
          <a:prstGeom prst="rect">
            <a:avLst/>
          </a:prstGeom>
          <a:noFill/>
          <a:ln w="12700">
            <a:solidFill>
              <a:prstClr val="black"/>
            </a:solidFill>
          </a:ln>
        </p:spPr>
        <p:txBody>
          <a:bodyPr vert="horz" lIns="91757" tIns="45878" rIns="91757" bIns="45878" rtlCol="0" anchor="ctr"/>
          <a:lstStyle/>
          <a:p>
            <a:endParaRPr lang="ja-JP" altLang="en-US"/>
          </a:p>
        </p:txBody>
      </p:sp>
      <p:sp>
        <p:nvSpPr>
          <p:cNvPr id="5" name="ノート プレースホルダー 4"/>
          <p:cNvSpPr>
            <a:spLocks noGrp="1"/>
          </p:cNvSpPr>
          <p:nvPr>
            <p:ph type="body" sz="quarter" idx="3"/>
          </p:nvPr>
        </p:nvSpPr>
        <p:spPr>
          <a:xfrm>
            <a:off x="677867" y="4765908"/>
            <a:ext cx="5416550" cy="3899664"/>
          </a:xfrm>
          <a:prstGeom prst="rect">
            <a:avLst/>
          </a:prstGeom>
        </p:spPr>
        <p:txBody>
          <a:bodyPr vert="horz" lIns="91757" tIns="45878" rIns="91757" bIns="4587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06013"/>
            <a:ext cx="2934762" cy="496813"/>
          </a:xfrm>
          <a:prstGeom prst="rect">
            <a:avLst/>
          </a:prstGeom>
        </p:spPr>
        <p:txBody>
          <a:bodyPr vert="horz" lIns="91757" tIns="45878" rIns="91757" bIns="4587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35926" y="9406013"/>
            <a:ext cx="2933166" cy="496813"/>
          </a:xfrm>
          <a:prstGeom prst="rect">
            <a:avLst/>
          </a:prstGeom>
        </p:spPr>
        <p:txBody>
          <a:bodyPr vert="horz" lIns="91757" tIns="45878" rIns="91757" bIns="45878" rtlCol="0" anchor="b"/>
          <a:lstStyle>
            <a:lvl1pPr algn="r">
              <a:defRPr sz="1200"/>
            </a:lvl1pPr>
          </a:lstStyle>
          <a:p>
            <a:fld id="{8C0756F6-F1F7-4400-9930-C9B63E31426C}" type="slidenum">
              <a:rPr kumimoji="1" lang="ja-JP" altLang="en-US" smtClean="0"/>
              <a:t>‹#›</a:t>
            </a:fld>
            <a:endParaRPr kumimoji="1" lang="ja-JP" altLang="en-US"/>
          </a:p>
        </p:txBody>
      </p:sp>
    </p:spTree>
    <p:extLst>
      <p:ext uri="{BB962C8B-B14F-4D97-AF65-F5344CB8AC3E}">
        <p14:creationId xmlns:p14="http://schemas.microsoft.com/office/powerpoint/2010/main" val="1833939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6C8EC6-1AAD-46D1-B032-7972C3A2D8FE}" type="datetime1">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423490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72D766-9735-4A47-B1B7-A85C9DFA7A83}" type="datetime1">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401612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7E6653-9F41-42D2-B528-3E17CFFD003F}" type="datetime1">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208089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60E31A-28FB-4E80-9FFD-0384E32A2D9F}" type="datetime1">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198657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2C2295D-EF19-40A3-A8A3-30B529846892}" type="datetime1">
              <a:rPr kumimoji="1" lang="ja-JP" altLang="en-US" smtClean="0"/>
              <a:t>2025/6/30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24589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60297A-FE5D-435D-A80A-63C34B5CF3A1}" type="datetime1">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385849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E2F592-D77F-46F3-877F-A0EDB0D1A0F5}" type="datetime1">
              <a:rPr kumimoji="1" lang="ja-JP" altLang="en-US" smtClean="0"/>
              <a:t>2025/6/30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116917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F674420-32D0-45D2-93E9-1A732219CCFF}" type="datetime1">
              <a:rPr kumimoji="1" lang="ja-JP" altLang="en-US" smtClean="0"/>
              <a:t>2025/6/30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418931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3906E-34E4-4351-91AD-E37DD1E97415}" type="datetime1">
              <a:rPr kumimoji="1" lang="ja-JP" altLang="en-US" smtClean="0"/>
              <a:t>2025/6/30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249888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376C8B-A74E-4209-94E6-9A24D47BF105}" type="datetime1">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307181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579767-B508-490D-9CBD-7067E8478AEF}" type="datetime1">
              <a:rPr kumimoji="1" lang="ja-JP" altLang="en-US" smtClean="0"/>
              <a:t>2025/6/30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155161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B4344-7CF0-4A37-9408-C3C5A38211B7}" type="datetime1">
              <a:rPr kumimoji="1" lang="ja-JP" altLang="en-US" smtClean="0"/>
              <a:t>2025/6/30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03DDF-EF83-415F-ABB9-BDC6AE19FD34}" type="slidenum">
              <a:rPr kumimoji="1" lang="ja-JP" altLang="en-US" smtClean="0"/>
              <a:t>‹#›</a:t>
            </a:fld>
            <a:endParaRPr kumimoji="1" lang="ja-JP" altLang="en-US"/>
          </a:p>
        </p:txBody>
      </p:sp>
    </p:spTree>
    <p:extLst>
      <p:ext uri="{BB962C8B-B14F-4D97-AF65-F5344CB8AC3E}">
        <p14:creationId xmlns:p14="http://schemas.microsoft.com/office/powerpoint/2010/main" val="2610066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11453" y="2069742"/>
            <a:ext cx="8032968" cy="646331"/>
          </a:xfrm>
          <a:prstGeom prst="rect">
            <a:avLst/>
          </a:prstGeom>
          <a:noFill/>
        </p:spPr>
        <p:txBody>
          <a:bodyPr wrap="none" rtlCol="0">
            <a:spAutoFit/>
          </a:bodyPr>
          <a:lstStyle/>
          <a:p>
            <a:r>
              <a:rPr kumimoji="1" lang="ja-JP" altLang="en-US" sz="3600" dirty="0">
                <a:latin typeface="UD デジタル 教科書体 N-B" panose="02020700000000000000" pitchFamily="17" charset="-128"/>
                <a:ea typeface="UD デジタル 教科書体 N-B" panose="02020700000000000000" pitchFamily="17" charset="-128"/>
              </a:rPr>
              <a:t>ヘリ降着地　写真資料（</a:t>
            </a:r>
            <a:r>
              <a:rPr kumimoji="1" lang="ja-JP" altLang="en-US" sz="3600" dirty="0" smtClean="0">
                <a:latin typeface="UD デジタル 教科書体 N-B" panose="02020700000000000000" pitchFamily="17" charset="-128"/>
                <a:ea typeface="UD デジタル 教科書体 N-B" panose="02020700000000000000" pitchFamily="17" charset="-128"/>
              </a:rPr>
              <a:t>令和７年度</a:t>
            </a:r>
            <a:r>
              <a:rPr kumimoji="1" lang="ja-JP" altLang="en-US" sz="3600" dirty="0">
                <a:latin typeface="UD デジタル 教科書体 N-B" panose="02020700000000000000" pitchFamily="17" charset="-128"/>
                <a:ea typeface="UD デジタル 教科書体 N-B" panose="02020700000000000000" pitchFamily="17" charset="-128"/>
              </a:rPr>
              <a:t>）</a:t>
            </a:r>
            <a:endParaRPr kumimoji="1" lang="en-US" altLang="ja-JP" sz="36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p:cNvSpPr txBox="1"/>
          <p:nvPr/>
        </p:nvSpPr>
        <p:spPr>
          <a:xfrm rot="5400000">
            <a:off x="8648901" y="6380654"/>
            <a:ext cx="755335" cy="276999"/>
          </a:xfrm>
          <a:prstGeom prst="rect">
            <a:avLst/>
          </a:prstGeom>
          <a:noFill/>
        </p:spPr>
        <p:txBody>
          <a:bodyPr wrap="non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資料第２</a:t>
            </a:r>
          </a:p>
        </p:txBody>
      </p:sp>
      <p:sp>
        <p:nvSpPr>
          <p:cNvPr id="6" name="テキスト ボックス 5"/>
          <p:cNvSpPr txBox="1"/>
          <p:nvPr/>
        </p:nvSpPr>
        <p:spPr>
          <a:xfrm rot="5400000" flipH="1">
            <a:off x="-313705" y="3398451"/>
            <a:ext cx="904410" cy="276999"/>
          </a:xfrm>
          <a:prstGeom prst="rect">
            <a:avLst/>
          </a:prstGeom>
          <a:solidFill>
            <a:schemeClr val="bg1"/>
          </a:solidFill>
          <a:ln>
            <a:noFill/>
          </a:ln>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102</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19812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33" y="-123173"/>
            <a:ext cx="9364133" cy="7155146"/>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263" y="4173274"/>
            <a:ext cx="4349623" cy="257366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579965" y="342900"/>
            <a:ext cx="387798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９　グループホームそよ風（小峰）</a:t>
            </a:r>
          </a:p>
        </p:txBody>
      </p:sp>
      <p:sp>
        <p:nvSpPr>
          <p:cNvPr id="3" name="スライド番号プレースホルダー 2"/>
          <p:cNvSpPr>
            <a:spLocks noGrp="1"/>
          </p:cNvSpPr>
          <p:nvPr>
            <p:ph type="sldNum" sz="quarter" idx="12"/>
          </p:nvPr>
        </p:nvSpPr>
        <p:spPr/>
        <p:txBody>
          <a:bodyPr/>
          <a:lstStyle/>
          <a:p>
            <a:fld id="{5EC03DDF-EF83-415F-ABB9-BDC6AE19FD34}" type="slidenum">
              <a:rPr kumimoji="1" lang="ja-JP" altLang="en-US" smtClean="0"/>
              <a:t>10</a:t>
            </a:fld>
            <a:endParaRPr kumimoji="1" lang="ja-JP" altLang="en-US"/>
          </a:p>
        </p:txBody>
      </p:sp>
      <p:sp>
        <p:nvSpPr>
          <p:cNvPr id="7" name="テキスト ボックス 6"/>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111</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4358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172"/>
            <a:ext cx="9580142" cy="707456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225968" y="452716"/>
            <a:ext cx="2683098"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１０　清和文楽館</a:t>
            </a:r>
          </a:p>
        </p:txBody>
      </p:sp>
      <p:sp>
        <p:nvSpPr>
          <p:cNvPr id="3" name="スライド番号プレースホルダー 2"/>
          <p:cNvSpPr>
            <a:spLocks noGrp="1"/>
          </p:cNvSpPr>
          <p:nvPr>
            <p:ph type="sldNum" sz="quarter" idx="12"/>
          </p:nvPr>
        </p:nvSpPr>
        <p:spPr/>
        <p:txBody>
          <a:bodyPr/>
          <a:lstStyle/>
          <a:p>
            <a:fld id="{5EC03DDF-EF83-415F-ABB9-BDC6AE19FD34}" type="slidenum">
              <a:rPr kumimoji="1" lang="ja-JP" altLang="en-US" smtClean="0"/>
              <a:t>11</a:t>
            </a:fld>
            <a:endParaRPr kumimoji="1" lang="ja-JP" altLang="en-US"/>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112</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0317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66209"/>
            <a:ext cx="9448800" cy="6990417"/>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979256" y="416859"/>
            <a:ext cx="3185487"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１１　清和小学校グラウンド</a:t>
            </a:r>
          </a:p>
        </p:txBody>
      </p:sp>
      <p:sp>
        <p:nvSpPr>
          <p:cNvPr id="3" name="スライド番号プレースホルダー 2"/>
          <p:cNvSpPr>
            <a:spLocks noGrp="1"/>
          </p:cNvSpPr>
          <p:nvPr>
            <p:ph type="sldNum" sz="quarter" idx="12"/>
          </p:nvPr>
        </p:nvSpPr>
        <p:spPr/>
        <p:txBody>
          <a:bodyPr/>
          <a:lstStyle/>
          <a:p>
            <a:fld id="{5EC03DDF-EF83-415F-ABB9-BDC6AE19FD34}" type="slidenum">
              <a:rPr kumimoji="1" lang="ja-JP" altLang="en-US" smtClean="0"/>
              <a:t>12</a:t>
            </a:fld>
            <a:endParaRPr kumimoji="1" lang="ja-JP" altLang="en-US"/>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113</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58302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33" y="46669"/>
            <a:ext cx="9597833" cy="6895552"/>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617" y="3573464"/>
            <a:ext cx="4379383" cy="2894572"/>
          </a:xfrm>
          <a:prstGeom prst="rect">
            <a:avLst/>
          </a:prstGeom>
          <a:ln>
            <a:noFill/>
          </a:ln>
          <a:effectLst>
            <a:softEdge rad="112500"/>
          </a:effectLst>
        </p:spPr>
      </p:pic>
      <p:sp>
        <p:nvSpPr>
          <p:cNvPr id="2" name="テキスト ボックス 1"/>
          <p:cNvSpPr txBox="1"/>
          <p:nvPr/>
        </p:nvSpPr>
        <p:spPr>
          <a:xfrm>
            <a:off x="3325505" y="409387"/>
            <a:ext cx="249299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１２　清和グラウンド</a:t>
            </a:r>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114</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0417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732"/>
            <a:ext cx="9177507" cy="7043737"/>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6" y="3669377"/>
            <a:ext cx="4786144" cy="323718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980" y="3629036"/>
            <a:ext cx="4605507" cy="330530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863840" y="447489"/>
            <a:ext cx="341632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１３　旧朝日小学校グラウンド</a:t>
            </a:r>
          </a:p>
        </p:txBody>
      </p:sp>
      <p:sp>
        <p:nvSpPr>
          <p:cNvPr id="9" name="テキスト ボックス 8"/>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115</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6142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4235"/>
          <a:stretch/>
        </p:blipFill>
        <p:spPr>
          <a:xfrm>
            <a:off x="-8468" y="-316246"/>
            <a:ext cx="9330267" cy="742690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291" y="-91520"/>
            <a:ext cx="4539508" cy="3404632"/>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4" name="テキスト ボックス 3"/>
          <p:cNvSpPr txBox="1"/>
          <p:nvPr/>
        </p:nvSpPr>
        <p:spPr>
          <a:xfrm>
            <a:off x="2863840" y="387438"/>
            <a:ext cx="341632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１４　井無田高原キャンプ場　</a:t>
            </a:r>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116</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1843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7" y="42750"/>
            <a:ext cx="9057291" cy="681524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4" name="テキスト ボックス 3"/>
          <p:cNvSpPr txBox="1"/>
          <p:nvPr/>
        </p:nvSpPr>
        <p:spPr>
          <a:xfrm>
            <a:off x="2979256" y="450477"/>
            <a:ext cx="3185487"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１５　旧蘇陽高校グラウンド</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6237"/>
          <a:stretch/>
        </p:blipFill>
        <p:spPr>
          <a:xfrm>
            <a:off x="4707615" y="4114800"/>
            <a:ext cx="4379383" cy="275124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17298"/>
          <a:stretch/>
        </p:blipFill>
        <p:spPr>
          <a:xfrm>
            <a:off x="74677" y="4125210"/>
            <a:ext cx="4368801" cy="2709864"/>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スライド番号プレースホルダー 1"/>
          <p:cNvSpPr>
            <a:spLocks noGrp="1"/>
          </p:cNvSpPr>
          <p:nvPr>
            <p:ph type="sldNum" sz="quarter" idx="12"/>
          </p:nvPr>
        </p:nvSpPr>
        <p:spPr/>
        <p:txBody>
          <a:bodyPr/>
          <a:lstStyle/>
          <a:p>
            <a:fld id="{5EC03DDF-EF83-415F-ABB9-BDC6AE19FD34}" type="slidenum">
              <a:rPr kumimoji="1" lang="ja-JP" altLang="en-US" smtClean="0"/>
              <a:t>16</a:t>
            </a:fld>
            <a:endParaRPr kumimoji="1" lang="ja-JP" altLang="en-US"/>
          </a:p>
        </p:txBody>
      </p:sp>
      <p:sp>
        <p:nvSpPr>
          <p:cNvPr id="8" name="テキスト ボックス 7"/>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117</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61289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 y="-82594"/>
            <a:ext cx="9144000" cy="6940594"/>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216" y="3173412"/>
            <a:ext cx="4912784" cy="368458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242082" y="285982"/>
            <a:ext cx="465983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１６　蘇陽病院（馬見原）グラウンド</a:t>
            </a:r>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118</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7323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254"/>
            <a:ext cx="9208579" cy="6906435"/>
          </a:xfrm>
          <a:prstGeom prst="rect">
            <a:avLst/>
          </a:prstGeom>
          <a:ln>
            <a:noFill/>
          </a:ln>
          <a:effectLst>
            <a:softEdge rad="112500"/>
          </a:effectLst>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979" y="3437942"/>
            <a:ext cx="4507261" cy="3378200"/>
          </a:xfrm>
          <a:prstGeom prst="rect">
            <a:avLst/>
          </a:prstGeom>
          <a:ln>
            <a:noFill/>
          </a:ln>
          <a:effectLst>
            <a:softEdge rad="112500"/>
          </a:effectLst>
        </p:spPr>
      </p:pic>
      <p:sp>
        <p:nvSpPr>
          <p:cNvPr id="2" name="テキスト ボックス 1"/>
          <p:cNvSpPr txBox="1"/>
          <p:nvPr/>
        </p:nvSpPr>
        <p:spPr>
          <a:xfrm>
            <a:off x="2833762" y="355600"/>
            <a:ext cx="3476475" cy="369332"/>
          </a:xfrm>
          <a:prstGeom prst="rect">
            <a:avLst/>
          </a:prstGeom>
          <a:solidFill>
            <a:srgbClr val="FFFF00"/>
          </a:solidFill>
          <a:ln>
            <a:solidFill>
              <a:schemeClr val="tx1"/>
            </a:solidFill>
          </a:ln>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１７　蘇陽中学校グラウンド</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0" y="3437942"/>
            <a:ext cx="4572000" cy="3429001"/>
          </a:xfrm>
          <a:prstGeom prst="rect">
            <a:avLst/>
          </a:prstGeom>
          <a:ln>
            <a:noFill/>
          </a:ln>
          <a:effectLst>
            <a:softEdge rad="112500"/>
          </a:effectLst>
        </p:spPr>
      </p:pic>
      <p:sp>
        <p:nvSpPr>
          <p:cNvPr id="6" name="スライド番号プレースホルダー 5"/>
          <p:cNvSpPr>
            <a:spLocks noGrp="1"/>
          </p:cNvSpPr>
          <p:nvPr>
            <p:ph type="sldNum" sz="quarter" idx="12"/>
          </p:nvPr>
        </p:nvSpPr>
        <p:spPr>
          <a:xfrm>
            <a:off x="6487930" y="6371341"/>
            <a:ext cx="2057400" cy="365125"/>
          </a:xfrm>
        </p:spPr>
        <p:txBody>
          <a:bodyPr/>
          <a:lstStyle/>
          <a:p>
            <a:fld id="{5EC03DDF-EF83-415F-ABB9-BDC6AE19FD34}" type="slidenum">
              <a:rPr kumimoji="1" lang="ja-JP" altLang="en-US" smtClean="0"/>
              <a:t>18</a:t>
            </a:fld>
            <a:endParaRPr kumimoji="1" lang="ja-JP" altLang="en-US"/>
          </a:p>
        </p:txBody>
      </p:sp>
      <p:sp>
        <p:nvSpPr>
          <p:cNvPr id="9" name="テキスト ボックス 8"/>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119</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0360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71" y="-67593"/>
            <a:ext cx="9819224" cy="713012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1994098" y="284851"/>
            <a:ext cx="500230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１８　そよ風パークグラウンド（広場）</a:t>
            </a:r>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120</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44758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6" y="-721730"/>
            <a:ext cx="9494323" cy="7632105"/>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210088" y="363547"/>
            <a:ext cx="2723823"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　サンバレーゴルフ場</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6" y="3821931"/>
            <a:ext cx="4048092" cy="303606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8" name="テキスト ボックス 7"/>
          <p:cNvSpPr txBox="1"/>
          <p:nvPr/>
        </p:nvSpPr>
        <p:spPr>
          <a:xfrm rot="5400000" flipH="1">
            <a:off x="-84687" y="3389907"/>
            <a:ext cx="587050"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103</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88148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xmlns="" id="{1EB7A455-C78D-4E6F-55AA-A30BC1BBA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円/楕円 6"/>
          <p:cNvSpPr/>
          <p:nvPr/>
        </p:nvSpPr>
        <p:spPr>
          <a:xfrm rot="20910808">
            <a:off x="4233546" y="918819"/>
            <a:ext cx="4867132" cy="1432569"/>
          </a:xfrm>
          <a:prstGeom prst="ellipse">
            <a:avLst/>
          </a:prstGeom>
          <a:solidFill>
            <a:srgbClr val="FF0000">
              <a:alpha val="1882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6">
            <a:extLst>
              <a:ext uri="{FF2B5EF4-FFF2-40B4-BE49-F238E27FC236}">
                <a16:creationId xmlns:a16="http://schemas.microsoft.com/office/drawing/2014/main" xmlns="" id="{791A5971-458A-3D69-FAC8-81F32790CABD}"/>
              </a:ext>
            </a:extLst>
          </p:cNvPr>
          <p:cNvSpPr/>
          <p:nvPr/>
        </p:nvSpPr>
        <p:spPr>
          <a:xfrm rot="1539170">
            <a:off x="-181403" y="1863492"/>
            <a:ext cx="4092380" cy="824430"/>
          </a:xfrm>
          <a:prstGeom prst="ellipse">
            <a:avLst/>
          </a:prstGeom>
          <a:solidFill>
            <a:srgbClr val="FF0000">
              <a:alpha val="1882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吹き出し: 角を丸めた四角形 15">
            <a:extLst>
              <a:ext uri="{FF2B5EF4-FFF2-40B4-BE49-F238E27FC236}">
                <a16:creationId xmlns:a16="http://schemas.microsoft.com/office/drawing/2014/main" xmlns="" id="{9220AF99-9E12-591B-583D-9DE71492F709}"/>
              </a:ext>
            </a:extLst>
          </p:cNvPr>
          <p:cNvSpPr/>
          <p:nvPr/>
        </p:nvSpPr>
        <p:spPr>
          <a:xfrm>
            <a:off x="229772" y="581817"/>
            <a:ext cx="2365717" cy="612648"/>
          </a:xfrm>
          <a:prstGeom prst="wedgeRoundRectCallout">
            <a:avLst>
              <a:gd name="adj1" fmla="val 4490"/>
              <a:gd name="adj2" fmla="val 125646"/>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ysClr val="windowText" lastClr="000000"/>
                </a:solidFill>
                <a:latin typeface="UD デジタル 教科書体 NK-B" panose="02020700000000000000" pitchFamily="18" charset="-128"/>
                <a:ea typeface="UD デジタル 教科書体 NK-B" panose="02020700000000000000" pitchFamily="18" charset="-128"/>
              </a:rPr>
              <a:t>状況により（風向・風力）、電線・電柱により障害となりうる。</a:t>
            </a:r>
          </a:p>
        </p:txBody>
      </p:sp>
      <p:sp>
        <p:nvSpPr>
          <p:cNvPr id="17" name="吹き出し: 角を丸めた四角形 16">
            <a:extLst>
              <a:ext uri="{FF2B5EF4-FFF2-40B4-BE49-F238E27FC236}">
                <a16:creationId xmlns:a16="http://schemas.microsoft.com/office/drawing/2014/main" xmlns="" id="{DF9CB348-234B-BB02-7409-66B338448823}"/>
              </a:ext>
            </a:extLst>
          </p:cNvPr>
          <p:cNvSpPr/>
          <p:nvPr/>
        </p:nvSpPr>
        <p:spPr>
          <a:xfrm>
            <a:off x="6152271" y="2648599"/>
            <a:ext cx="2365717" cy="949733"/>
          </a:xfrm>
          <a:prstGeom prst="wedgeRoundRectCallout">
            <a:avLst>
              <a:gd name="adj1" fmla="val 17870"/>
              <a:gd name="adj2" fmla="val -147603"/>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rgbClr val="7030A0"/>
                </a:solidFill>
                <a:latin typeface="UD デジタル 教科書体 NK-B" panose="02020700000000000000" pitchFamily="18" charset="-128"/>
                <a:ea typeface="UD デジタル 教科書体 NK-B" panose="02020700000000000000" pitchFamily="18" charset="-128"/>
              </a:rPr>
              <a:t>状況により（風向・風力・機種等）、森林によるダウンウォッシュが、離発着困難となりうる可能性がある。</a:t>
            </a:r>
            <a:endParaRPr kumimoji="1" lang="en-US" altLang="ja-JP" sz="1050" dirty="0">
              <a:solidFill>
                <a:srgbClr val="7030A0"/>
              </a:solidFill>
              <a:latin typeface="UD デジタル 教科書体 NK-B" panose="02020700000000000000" pitchFamily="18" charset="-128"/>
              <a:ea typeface="UD デジタル 教科書体 NK-B" panose="02020700000000000000" pitchFamily="18" charset="-128"/>
            </a:endParaRPr>
          </a:p>
          <a:p>
            <a:r>
              <a:rPr kumimoji="1" lang="ja-JP" altLang="en-US" sz="1050" dirty="0">
                <a:solidFill>
                  <a:srgbClr val="7030A0"/>
                </a:solidFill>
                <a:latin typeface="UD デジタル 教科書体 NK-B" panose="02020700000000000000" pitchFamily="18" charset="-128"/>
                <a:ea typeface="UD デジタル 教科書体 NK-B" panose="02020700000000000000" pitchFamily="18" charset="-128"/>
              </a:rPr>
              <a:t>今後の伐採等の処置を検討する必要性あり。</a:t>
            </a:r>
          </a:p>
        </p:txBody>
      </p:sp>
      <p:sp>
        <p:nvSpPr>
          <p:cNvPr id="18" name="吹き出し: 角を丸めた四角形 17">
            <a:extLst>
              <a:ext uri="{FF2B5EF4-FFF2-40B4-BE49-F238E27FC236}">
                <a16:creationId xmlns:a16="http://schemas.microsoft.com/office/drawing/2014/main" xmlns="" id="{65CC83DC-BA8E-BC79-CEC2-3FDEDE0C0A88}"/>
              </a:ext>
            </a:extLst>
          </p:cNvPr>
          <p:cNvSpPr/>
          <p:nvPr/>
        </p:nvSpPr>
        <p:spPr>
          <a:xfrm>
            <a:off x="1055076" y="5462869"/>
            <a:ext cx="2365717" cy="612648"/>
          </a:xfrm>
          <a:prstGeom prst="wedgeRoundRectCallout">
            <a:avLst>
              <a:gd name="adj1" fmla="val 10734"/>
              <a:gd name="adj2" fmla="val -100531"/>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ysClr val="windowText" lastClr="000000"/>
                </a:solidFill>
                <a:latin typeface="UD デジタル 教科書体 NK-B" panose="02020700000000000000" pitchFamily="18" charset="-128"/>
                <a:ea typeface="UD デジタル 教科書体 NK-B" panose="02020700000000000000" pitchFamily="18" charset="-128"/>
              </a:rPr>
              <a:t>令和</a:t>
            </a:r>
            <a:r>
              <a:rPr kumimoji="1" lang="en-US" altLang="ja-JP" sz="1050" dirty="0">
                <a:solidFill>
                  <a:sysClr val="windowText" lastClr="000000"/>
                </a:solidFill>
                <a:latin typeface="UD デジタル 教科書体 NK-B" panose="02020700000000000000" pitchFamily="18" charset="-128"/>
                <a:ea typeface="UD デジタル 教科書体 NK-B" panose="02020700000000000000" pitchFamily="18" charset="-128"/>
              </a:rPr>
              <a:t>6</a:t>
            </a:r>
            <a:r>
              <a:rPr kumimoji="1" lang="ja-JP" altLang="en-US" sz="1050" dirty="0">
                <a:solidFill>
                  <a:sysClr val="windowText" lastClr="000000"/>
                </a:solidFill>
                <a:latin typeface="UD デジタル 教科書体 NK-B" panose="02020700000000000000" pitchFamily="18" charset="-128"/>
                <a:ea typeface="UD デジタル 教科書体 NK-B" panose="02020700000000000000" pitchFamily="18" charset="-128"/>
              </a:rPr>
              <a:t>年度作成（</a:t>
            </a:r>
            <a:r>
              <a:rPr kumimoji="1" lang="en-US" altLang="ja-JP" sz="1050" dirty="0">
                <a:solidFill>
                  <a:sysClr val="windowText" lastClr="000000"/>
                </a:solidFill>
                <a:latin typeface="UD デジタル 教科書体 NK-B" panose="02020700000000000000" pitchFamily="18" charset="-128"/>
                <a:ea typeface="UD デジタル 教科書体 NK-B" panose="02020700000000000000" pitchFamily="18" charset="-128"/>
              </a:rPr>
              <a:t>15m×</a:t>
            </a:r>
            <a:r>
              <a:rPr kumimoji="1" lang="ja-JP" altLang="en-US" sz="1050" dirty="0">
                <a:solidFill>
                  <a:sysClr val="windowText" lastClr="000000"/>
                </a:solidFill>
                <a:latin typeface="UD デジタル 教科書体 NK-B" panose="02020700000000000000" pitchFamily="18" charset="-128"/>
                <a:ea typeface="UD デジタル 教科書体 NK-B" panose="02020700000000000000" pitchFamily="18" charset="-128"/>
              </a:rPr>
              <a:t>１５ｍ）</a:t>
            </a:r>
            <a:endParaRPr kumimoji="1" lang="en-US" altLang="ja-JP" sz="1050"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r>
              <a:rPr kumimoji="1" lang="en-US" altLang="ja-JP" sz="1050" dirty="0">
                <a:solidFill>
                  <a:sysClr val="windowText" lastClr="000000"/>
                </a:solidFill>
                <a:latin typeface="UD デジタル 教科書体 NK-B" panose="02020700000000000000" pitchFamily="18" charset="-128"/>
                <a:ea typeface="UD デジタル 教科書体 NK-B" panose="02020700000000000000" pitchFamily="18" charset="-128"/>
              </a:rPr>
              <a:t>※</a:t>
            </a:r>
            <a:r>
              <a:rPr kumimoji="1" lang="ja-JP" altLang="en-US" sz="1050" dirty="0">
                <a:solidFill>
                  <a:sysClr val="windowText" lastClr="000000"/>
                </a:solidFill>
                <a:latin typeface="UD デジタル 教科書体 NK-B" panose="02020700000000000000" pitchFamily="18" charset="-128"/>
                <a:ea typeface="UD デジタル 教科書体 NK-B" panose="02020700000000000000" pitchFamily="18" charset="-128"/>
              </a:rPr>
              <a:t>東竹原地区住民負担</a:t>
            </a:r>
          </a:p>
        </p:txBody>
      </p:sp>
      <p:sp>
        <p:nvSpPr>
          <p:cNvPr id="3" name="テキスト ボックス 2">
            <a:extLst>
              <a:ext uri="{FF2B5EF4-FFF2-40B4-BE49-F238E27FC236}">
                <a16:creationId xmlns:a16="http://schemas.microsoft.com/office/drawing/2014/main" xmlns="" id="{1B41C542-4E8E-8517-9999-B073FD32068B}"/>
              </a:ext>
            </a:extLst>
          </p:cNvPr>
          <p:cNvSpPr txBox="1"/>
          <p:nvPr/>
        </p:nvSpPr>
        <p:spPr>
          <a:xfrm>
            <a:off x="2633007" y="466552"/>
            <a:ext cx="433965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１９　旧東竹原小学校跡地　僻地保育園</a:t>
            </a:r>
          </a:p>
        </p:txBody>
      </p:sp>
      <p:sp>
        <p:nvSpPr>
          <p:cNvPr id="4" name="テキスト ボックス 3">
            <a:extLst>
              <a:ext uri="{FF2B5EF4-FFF2-40B4-BE49-F238E27FC236}">
                <a16:creationId xmlns:a16="http://schemas.microsoft.com/office/drawing/2014/main" xmlns="" id="{26EA471E-0B54-0D8C-B6F6-D575C8A75DEB}"/>
              </a:ext>
            </a:extLst>
          </p:cNvPr>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121</a:t>
            </a:r>
            <a:endParaRPr kumimoji="1" lang="ja-JP" altLang="en-US" sz="1200" dirty="0">
              <a:latin typeface="ＭＳ 明朝" panose="02020609040205080304" pitchFamily="17" charset="-128"/>
              <a:ea typeface="ＭＳ 明朝" panose="02020609040205080304" pitchFamily="17" charset="-128"/>
            </a:endParaRPr>
          </a:p>
        </p:txBody>
      </p:sp>
      <p:pic>
        <p:nvPicPr>
          <p:cNvPr id="5" name="図 4">
            <a:extLst>
              <a:ext uri="{FF2B5EF4-FFF2-40B4-BE49-F238E27FC236}">
                <a16:creationId xmlns:a16="http://schemas.microsoft.com/office/drawing/2014/main" xmlns="" id="{1C79FCB8-4B06-2A7F-B0F7-6D5D3C58A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545" y="5186432"/>
            <a:ext cx="2228757" cy="1671568"/>
          </a:xfrm>
          <a:prstGeom prst="rect">
            <a:avLst/>
          </a:prstGeom>
          <a:ln>
            <a:noFill/>
          </a:ln>
          <a:effectLst>
            <a:softEdge rad="112500"/>
          </a:effectLst>
        </p:spPr>
      </p:pic>
    </p:spTree>
    <p:extLst>
      <p:ext uri="{BB962C8B-B14F-4D97-AF65-F5344CB8AC3E}">
        <p14:creationId xmlns:p14="http://schemas.microsoft.com/office/powerpoint/2010/main" val="318698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xmlns="" id="{84C32E55-E38E-5FD9-1378-36B22E47E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391" y="-255681"/>
            <a:ext cx="9516781" cy="71375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518892" y="464671"/>
            <a:ext cx="4226136"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２２　旧東竹原小学校グラウンド</a:t>
            </a:r>
          </a:p>
        </p:txBody>
      </p:sp>
      <p:sp>
        <p:nvSpPr>
          <p:cNvPr id="7" name="テキスト ボックス 6"/>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122</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77892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2376"/>
          <a:stretch/>
        </p:blipFill>
        <p:spPr>
          <a:xfrm>
            <a:off x="8467" y="-117160"/>
            <a:ext cx="9354798" cy="7186897"/>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17160"/>
            <a:ext cx="4389545" cy="329216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094672" y="491850"/>
            <a:ext cx="295465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２３　矢部福祉村（中島）</a:t>
            </a:r>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123</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2767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10" y="-85725"/>
            <a:ext cx="9372080" cy="7169322"/>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176672" y="389036"/>
            <a:ext cx="2723823"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２４　神ノ前グラウンド</a:t>
            </a:r>
          </a:p>
        </p:txBody>
      </p:sp>
      <p:sp>
        <p:nvSpPr>
          <p:cNvPr id="5" name="テキスト ボックス 4"/>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124</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9709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44577" y="-94130"/>
            <a:ext cx="10467426" cy="7046259"/>
            <a:chOff x="-253276" y="-262755"/>
            <a:chExt cx="9330040" cy="4424770"/>
          </a:xfrm>
          <a:scene3d>
            <a:camera prst="orthographicFront">
              <a:rot lat="0" lon="0" rev="0"/>
            </a:camera>
            <a:lightRig rig="balanced" dir="t">
              <a:rot lat="0" lon="0" rev="8700000"/>
            </a:lightRig>
          </a:scene3d>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76" y="-262755"/>
              <a:ext cx="9330040" cy="3672612"/>
            </a:xfrm>
            <a:prstGeom prst="rect">
              <a:avLst/>
            </a:prstGeom>
            <a:ln>
              <a:noFill/>
            </a:ln>
            <a:effectLst>
              <a:outerShdw blurRad="44450" dist="27940" dir="5400000" algn="ctr">
                <a:srgbClr val="000000">
                  <a:alpha val="32000"/>
                </a:srgbClr>
              </a:outerShdw>
              <a:softEdge rad="112500"/>
            </a:effectLst>
            <a:sp3d>
              <a:bevelT w="190500" h="38100"/>
            </a:sp3d>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63009"/>
            <a:stretch/>
          </p:blipFill>
          <p:spPr>
            <a:xfrm>
              <a:off x="-253276" y="1573551"/>
              <a:ext cx="9330040" cy="2588464"/>
            </a:xfrm>
            <a:prstGeom prst="rect">
              <a:avLst/>
            </a:prstGeom>
            <a:ln>
              <a:noFill/>
            </a:ln>
            <a:effectLst>
              <a:outerShdw blurRad="44450" dist="27940" dir="5400000" algn="ctr">
                <a:srgbClr val="000000">
                  <a:alpha val="32000"/>
                </a:srgbClr>
              </a:outerShdw>
              <a:softEdge rad="112500"/>
            </a:effectLst>
            <a:sp3d>
              <a:bevelT w="190500" h="38100"/>
            </a:sp3d>
          </p:spPr>
        </p:pic>
      </p:grpSp>
      <p:sp>
        <p:nvSpPr>
          <p:cNvPr id="2" name="テキスト ボックス 1"/>
          <p:cNvSpPr txBox="1"/>
          <p:nvPr/>
        </p:nvSpPr>
        <p:spPr>
          <a:xfrm>
            <a:off x="3210088" y="478118"/>
            <a:ext cx="2723823"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２５　木原谷グラウンド</a:t>
            </a:r>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125</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47212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6" y="0"/>
            <a:ext cx="9075468" cy="70533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866104" y="487915"/>
            <a:ext cx="341632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２６　旧菅尾小学校グラウンド</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1" y="3819251"/>
            <a:ext cx="4051665" cy="30387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3802" y="3815511"/>
            <a:ext cx="4051666" cy="30387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円/楕円 4"/>
          <p:cNvSpPr/>
          <p:nvPr/>
        </p:nvSpPr>
        <p:spPr>
          <a:xfrm>
            <a:off x="7152080" y="3176290"/>
            <a:ext cx="632012" cy="3304633"/>
          </a:xfrm>
          <a:prstGeom prst="ellipse">
            <a:avLst/>
          </a:prstGeom>
          <a:solidFill>
            <a:srgbClr val="FF0000">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rot="17099066">
            <a:off x="1317376" y="3233269"/>
            <a:ext cx="632012" cy="3304633"/>
          </a:xfrm>
          <a:prstGeom prst="ellipse">
            <a:avLst/>
          </a:prstGeom>
          <a:solidFill>
            <a:srgbClr val="FF0000">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吹き出し 10"/>
          <p:cNvSpPr/>
          <p:nvPr/>
        </p:nvSpPr>
        <p:spPr>
          <a:xfrm>
            <a:off x="1009985" y="931374"/>
            <a:ext cx="2732444" cy="1937516"/>
          </a:xfrm>
          <a:prstGeom prst="wedgeRectCallout">
            <a:avLst>
              <a:gd name="adj1" fmla="val 72795"/>
              <a:gd name="adj2" fmla="val 82808"/>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013506" y="992191"/>
            <a:ext cx="2728923" cy="18158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グラウンドが狭い上に、</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道路</a:t>
            </a:r>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方向に電線があり、民家が混在する地域における離発着となるため、かなり危険と判断する。</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進入・離脱空路によっては</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利用できないと判断する。</a:t>
            </a:r>
            <a:endParaRPr kumimoji="1" lang="en-US" altLang="ja-JP" sz="1600" dirty="0">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126</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4982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3798"/>
          <a:stretch/>
        </p:blipFill>
        <p:spPr>
          <a:xfrm>
            <a:off x="25400" y="-85725"/>
            <a:ext cx="9175750" cy="7153526"/>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449955" y="490071"/>
            <a:ext cx="4339650"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２７　旧長谷小学校グラウンド（蘇陽）</a:t>
            </a:r>
          </a:p>
        </p:txBody>
      </p:sp>
      <p:sp>
        <p:nvSpPr>
          <p:cNvPr id="4" name="テキスト ボックス 3"/>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127</a:t>
            </a:r>
            <a:endParaRPr kumimoji="1" lang="en-US" altLang="ja-JP"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5318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16160" y="-261755"/>
            <a:ext cx="10174310" cy="7490008"/>
            <a:chOff x="76200" y="254674"/>
            <a:chExt cx="8964768" cy="5875141"/>
          </a:xfrm>
          <a:scene3d>
            <a:camera prst="orthographicFront">
              <a:rot lat="0" lon="0" rev="0"/>
            </a:camera>
            <a:lightRig rig="balanced" dir="t">
              <a:rot lat="0" lon="0" rev="8700000"/>
            </a:lightRig>
          </a:scene3d>
        </p:grpSpPr>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b="4883"/>
            <a:stretch/>
          </p:blipFill>
          <p:spPr>
            <a:xfrm>
              <a:off x="76200" y="254674"/>
              <a:ext cx="8128000" cy="5798396"/>
            </a:xfrm>
            <a:prstGeom prst="rect">
              <a:avLst/>
            </a:prstGeom>
            <a:ln>
              <a:noFill/>
            </a:ln>
            <a:effectLst>
              <a:outerShdw blurRad="44450" dist="27940" dir="5400000" algn="ctr">
                <a:srgbClr val="000000">
                  <a:alpha val="32000"/>
                </a:srgbClr>
              </a:outerShdw>
              <a:softEdge rad="112500"/>
            </a:effectLst>
            <a:sp3d>
              <a:bevelT w="190500" h="38100"/>
            </a:sp3d>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78" t="16168" r="48300" b="-475"/>
            <a:stretch/>
          </p:blipFill>
          <p:spPr>
            <a:xfrm>
              <a:off x="4846151" y="1017111"/>
              <a:ext cx="4194817" cy="5112704"/>
            </a:xfrm>
            <a:prstGeom prst="rect">
              <a:avLst/>
            </a:prstGeom>
            <a:ln>
              <a:noFill/>
            </a:ln>
            <a:effectLst>
              <a:outerShdw blurRad="44450" dist="27940" dir="5400000" algn="ctr">
                <a:srgbClr val="000000">
                  <a:alpha val="32000"/>
                </a:srgbClr>
              </a:outerShdw>
              <a:softEdge rad="112500"/>
            </a:effectLst>
            <a:sp3d>
              <a:bevelT w="190500" h="38100"/>
            </a:sp3d>
          </p:spPr>
        </p:pic>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l="12156" t="36495" r="74169" b="35955"/>
            <a:stretch/>
          </p:blipFill>
          <p:spPr>
            <a:xfrm>
              <a:off x="3730813" y="2579641"/>
              <a:ext cx="1437155" cy="1264901"/>
            </a:xfrm>
            <a:prstGeom prst="rect">
              <a:avLst/>
            </a:prstGeom>
            <a:ln>
              <a:noFill/>
            </a:ln>
            <a:effectLst>
              <a:outerShdw blurRad="44450" dist="27940" dir="5400000" algn="ctr">
                <a:srgbClr val="000000">
                  <a:alpha val="32000"/>
                </a:srgbClr>
              </a:outerShdw>
              <a:softEdge rad="112500"/>
            </a:effectLst>
            <a:sp3d>
              <a:bevelT w="190500" h="38100"/>
            </a:sp3d>
          </p:spPr>
        </p:pic>
      </p:gr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846" y="-208607"/>
            <a:ext cx="3666464" cy="274984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715870" y="470862"/>
            <a:ext cx="3647152"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２８　旧二瀬本小学校グラウンド</a:t>
            </a:r>
          </a:p>
        </p:txBody>
      </p:sp>
      <p:sp>
        <p:nvSpPr>
          <p:cNvPr id="9" name="テキスト ボックス 8"/>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128</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41170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xmlns="" id="{63CAB3AB-60B0-A5A5-A7A9-1EABFA8598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933299" y="581817"/>
            <a:ext cx="3300904"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２９　旧橘 小学校グラウンド</a:t>
            </a:r>
          </a:p>
        </p:txBody>
      </p:sp>
      <p:sp>
        <p:nvSpPr>
          <p:cNvPr id="12" name="テキスト ボックス 11"/>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129</a:t>
            </a:r>
            <a:endParaRPr kumimoji="1" lang="ja-JP" altLang="en-US" sz="1200" dirty="0">
              <a:latin typeface="ＭＳ 明朝" panose="02020609040205080304" pitchFamily="17" charset="-128"/>
              <a:ea typeface="ＭＳ 明朝" panose="02020609040205080304" pitchFamily="17" charset="-128"/>
            </a:endParaRPr>
          </a:p>
        </p:txBody>
      </p:sp>
      <p:sp>
        <p:nvSpPr>
          <p:cNvPr id="18" name="吹き出し: 角を丸めた四角形 17">
            <a:extLst>
              <a:ext uri="{FF2B5EF4-FFF2-40B4-BE49-F238E27FC236}">
                <a16:creationId xmlns:a16="http://schemas.microsoft.com/office/drawing/2014/main" xmlns="" id="{65CC83DC-BA8E-BC79-CEC2-3FDEDE0C0A88}"/>
              </a:ext>
            </a:extLst>
          </p:cNvPr>
          <p:cNvSpPr/>
          <p:nvPr/>
        </p:nvSpPr>
        <p:spPr>
          <a:xfrm>
            <a:off x="745959" y="2765058"/>
            <a:ext cx="2827914" cy="1096107"/>
          </a:xfrm>
          <a:prstGeom prst="wedgeRoundRectCallout">
            <a:avLst>
              <a:gd name="adj1" fmla="val 7330"/>
              <a:gd name="adj2" fmla="val 193643"/>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〇中央の桜の木（</a:t>
            </a:r>
            <a:r>
              <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本）及び周辺の木を伐採</a:t>
            </a:r>
            <a:endPar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〇６５</a:t>
            </a:r>
            <a:r>
              <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rPr>
              <a:t>m×</a:t>
            </a:r>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３５ｍの広さを確保</a:t>
            </a:r>
            <a:endPar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21" name="円/楕円 9">
            <a:extLst>
              <a:ext uri="{FF2B5EF4-FFF2-40B4-BE49-F238E27FC236}">
                <a16:creationId xmlns:a16="http://schemas.microsoft.com/office/drawing/2014/main" xmlns="" id="{20BEC60F-C2CF-E3F7-E16B-177F421BE55E}"/>
              </a:ext>
            </a:extLst>
          </p:cNvPr>
          <p:cNvSpPr/>
          <p:nvPr/>
        </p:nvSpPr>
        <p:spPr>
          <a:xfrm rot="14858304">
            <a:off x="5615693" y="-476773"/>
            <a:ext cx="1290689" cy="5420145"/>
          </a:xfrm>
          <a:prstGeom prst="ellipse">
            <a:avLst/>
          </a:prstGeom>
          <a:solidFill>
            <a:srgbClr val="FF0000">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吹き出し: 角を丸めた四角形 21">
            <a:extLst>
              <a:ext uri="{FF2B5EF4-FFF2-40B4-BE49-F238E27FC236}">
                <a16:creationId xmlns:a16="http://schemas.microsoft.com/office/drawing/2014/main" xmlns="" id="{BA3AD282-9627-707A-9471-B490AB1450BB}"/>
              </a:ext>
            </a:extLst>
          </p:cNvPr>
          <p:cNvSpPr/>
          <p:nvPr/>
        </p:nvSpPr>
        <p:spPr>
          <a:xfrm>
            <a:off x="5160362" y="3355272"/>
            <a:ext cx="3670817" cy="1096107"/>
          </a:xfrm>
          <a:prstGeom prst="wedgeRoundRectCallout">
            <a:avLst>
              <a:gd name="adj1" fmla="val 3501"/>
              <a:gd name="adj2" fmla="val -115898"/>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〇北側の森林が状況により（風向風速）に</a:t>
            </a:r>
            <a:endPar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ysClr val="windowText" lastClr="000000"/>
                </a:solidFill>
                <a:latin typeface="UD デジタル 教科書体 NK-B" panose="02020700000000000000" pitchFamily="18" charset="-128"/>
                <a:ea typeface="UD デジタル 教科書体 NK-B" panose="02020700000000000000" pitchFamily="18" charset="-128"/>
              </a:rPr>
              <a:t>より、離発着を阻害する可能性がある。</a:t>
            </a:r>
            <a:endParaRPr kumimoji="1" lang="en-US" altLang="ja-JP" sz="14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2035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4" y="-70064"/>
            <a:ext cx="9180607" cy="7001643"/>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407" y="-70064"/>
            <a:ext cx="4521200" cy="33909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748424" y="504265"/>
            <a:ext cx="3647152"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３０　旧名連川中学校グラウンド</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100" y="4691138"/>
            <a:ext cx="2987254" cy="224044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9" name="テキスト ボックス 8"/>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130</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8458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0"/>
            <a:ext cx="9203959" cy="68580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587" y="4076700"/>
            <a:ext cx="3708400" cy="2781300"/>
          </a:xfrm>
          <a:prstGeom prst="rect">
            <a:avLst/>
          </a:prstGeom>
          <a:ln>
            <a:noFill/>
          </a:ln>
          <a:effectLst>
            <a:softEdge rad="112500"/>
          </a:effectLst>
        </p:spPr>
      </p:pic>
      <p:sp>
        <p:nvSpPr>
          <p:cNvPr id="2" name="テキスト ボックス 1"/>
          <p:cNvSpPr txBox="1"/>
          <p:nvPr/>
        </p:nvSpPr>
        <p:spPr>
          <a:xfrm>
            <a:off x="3094672" y="294056"/>
            <a:ext cx="295465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２　中島小学校グラウンド</a:t>
            </a:r>
          </a:p>
        </p:txBody>
      </p:sp>
      <p:sp>
        <p:nvSpPr>
          <p:cNvPr id="5" name="テキスト ボックス 4"/>
          <p:cNvSpPr txBox="1"/>
          <p:nvPr/>
        </p:nvSpPr>
        <p:spPr>
          <a:xfrm rot="5400000" flipH="1">
            <a:off x="-181919" y="3398451"/>
            <a:ext cx="640838"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104</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40199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72" y="-150729"/>
            <a:ext cx="9545944" cy="715945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267" y="4235450"/>
            <a:ext cx="3697705" cy="277327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115" y="-93304"/>
            <a:ext cx="3511071" cy="2633303"/>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633007" y="517890"/>
            <a:ext cx="387798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３１　旧中島西部小学校グラウンド</a:t>
            </a:r>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131</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57513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89"/>
            <a:ext cx="9286089" cy="706886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l="24109" t="109" r="5291" b="54010"/>
          <a:stretch/>
        </p:blipFill>
        <p:spPr>
          <a:xfrm>
            <a:off x="1215189" y="1"/>
            <a:ext cx="7700206" cy="3313112"/>
          </a:xfrm>
          <a:prstGeom prst="rect">
            <a:avLst/>
          </a:prstGeom>
          <a:ln>
            <a:noFill/>
          </a:ln>
          <a:effectLst>
            <a:softEdge rad="112500"/>
          </a:effectLst>
        </p:spPr>
      </p:pic>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132</a:t>
            </a:r>
            <a:endParaRPr kumimoji="1" lang="ja-JP" altLang="en-US" sz="1200" dirty="0">
              <a:latin typeface="ＭＳ 明朝" panose="02020609040205080304" pitchFamily="17" charset="-128"/>
              <a:ea typeface="ＭＳ 明朝" panose="02020609040205080304" pitchFamily="17" charset="-128"/>
            </a:endParaRPr>
          </a:p>
        </p:txBody>
      </p:sp>
      <p:sp>
        <p:nvSpPr>
          <p:cNvPr id="2" name="テキスト ボックス 1"/>
          <p:cNvSpPr txBox="1"/>
          <p:nvPr/>
        </p:nvSpPr>
        <p:spPr>
          <a:xfrm>
            <a:off x="2168659" y="462049"/>
            <a:ext cx="4806679"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３２　　西緑川多目的集会所グラウンド　</a:t>
            </a:r>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24109" t="109" r="5291" b="54010"/>
          <a:stretch/>
        </p:blipFill>
        <p:spPr>
          <a:xfrm>
            <a:off x="1921932" y="1154112"/>
            <a:ext cx="6993463" cy="4317999"/>
          </a:xfrm>
          <a:prstGeom prst="rect">
            <a:avLst/>
          </a:prstGeom>
          <a:ln>
            <a:noFill/>
          </a:ln>
          <a:effectLst>
            <a:softEdge rad="112500"/>
          </a:effectLst>
        </p:spPr>
      </p:pic>
    </p:spTree>
    <p:extLst>
      <p:ext uri="{BB962C8B-B14F-4D97-AF65-F5344CB8AC3E}">
        <p14:creationId xmlns:p14="http://schemas.microsoft.com/office/powerpoint/2010/main" val="4173541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7" y="0"/>
            <a:ext cx="9263227" cy="68580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4" name="テキスト ボックス 3"/>
          <p:cNvSpPr txBox="1"/>
          <p:nvPr/>
        </p:nvSpPr>
        <p:spPr>
          <a:xfrm>
            <a:off x="2768214" y="526677"/>
            <a:ext cx="3607571"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３３　井無田高原キャンプ場</a:t>
            </a:r>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133</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1365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39767" t="15396" r="-1436" b="3281"/>
          <a:stretch/>
        </p:blipFill>
        <p:spPr>
          <a:xfrm>
            <a:off x="5899013" y="0"/>
            <a:ext cx="3312717" cy="386216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r="9057"/>
          <a:stretch/>
        </p:blipFill>
        <p:spPr>
          <a:xfrm>
            <a:off x="74950" y="3314267"/>
            <a:ext cx="9119850" cy="3603693"/>
          </a:xfrm>
          <a:prstGeom prst="rect">
            <a:avLst/>
          </a:prstGeom>
          <a:ln>
            <a:noFill/>
          </a:ln>
          <a:effectLst>
            <a:softEdge rad="112500"/>
          </a:effec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0" y="0"/>
            <a:ext cx="6175206" cy="3773488"/>
          </a:xfrm>
          <a:prstGeom prst="rect">
            <a:avLst/>
          </a:prstGeom>
          <a:ln>
            <a:noFill/>
          </a:ln>
          <a:effectLst>
            <a:softEdge rad="112500"/>
          </a:effectLst>
        </p:spPr>
      </p:pic>
      <p:sp>
        <p:nvSpPr>
          <p:cNvPr id="2" name="テキスト ボックス 1"/>
          <p:cNvSpPr txBox="1"/>
          <p:nvPr/>
        </p:nvSpPr>
        <p:spPr>
          <a:xfrm>
            <a:off x="2582316" y="688789"/>
            <a:ext cx="3979367" cy="369332"/>
          </a:xfrm>
          <a:prstGeom prst="rect">
            <a:avLst/>
          </a:prstGeom>
          <a:solidFill>
            <a:srgbClr val="FFFF00"/>
          </a:solidFill>
          <a:ln>
            <a:solidFill>
              <a:schemeClr val="tx1"/>
            </a:solidFill>
          </a:ln>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３４　花上鳥越ヘリポート</a:t>
            </a:r>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r="8985"/>
          <a:stretch/>
        </p:blipFill>
        <p:spPr>
          <a:xfrm>
            <a:off x="0" y="3314267"/>
            <a:ext cx="9127067" cy="3603693"/>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 y="0"/>
            <a:ext cx="6175206" cy="377348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10" name="テキスト ボックス 9"/>
          <p:cNvSpPr txBox="1"/>
          <p:nvPr/>
        </p:nvSpPr>
        <p:spPr>
          <a:xfrm>
            <a:off x="2590783" y="688789"/>
            <a:ext cx="3979367"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３４　花上鳥越ヘリポート</a:t>
            </a:r>
          </a:p>
        </p:txBody>
      </p:sp>
      <p:sp>
        <p:nvSpPr>
          <p:cNvPr id="7" name="テキスト ボックス 6"/>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134</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7330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 y="0"/>
            <a:ext cx="4507114" cy="41783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0" y="2905312"/>
            <a:ext cx="9106920" cy="38989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074" y="1"/>
            <a:ext cx="4576926" cy="2905312"/>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563113" y="484699"/>
            <a:ext cx="4108817"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３５　旧下矢部西部小学校グラウンド</a:t>
            </a:r>
          </a:p>
        </p:txBody>
      </p:sp>
      <p:sp>
        <p:nvSpPr>
          <p:cNvPr id="6" name="テキスト ボックス 5"/>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135</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09023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1733006" y="-158858"/>
            <a:ext cx="13108726" cy="7086599"/>
            <a:chOff x="-922943" y="10092"/>
            <a:chExt cx="12718745" cy="5671220"/>
          </a:xfrm>
        </p:grpSpPr>
        <p:sp>
          <p:nvSpPr>
            <p:cNvPr id="7" name="テキスト ボックス 6"/>
            <p:cNvSpPr txBox="1"/>
            <p:nvPr/>
          </p:nvSpPr>
          <p:spPr>
            <a:xfrm rot="5400000" flipH="1">
              <a:off x="-105822" y="3434964"/>
              <a:ext cx="484094" cy="276999"/>
            </a:xfrm>
            <a:prstGeom prst="rect">
              <a:avLst/>
            </a:prstGeom>
            <a:solidFill>
              <a:schemeClr val="bg1"/>
            </a:solidFill>
          </p:spPr>
          <p:txBody>
            <a:bodyPr wrap="square" rtlCol="0">
              <a:spAutoFit/>
            </a:bodyPr>
            <a:lstStyle/>
            <a:p>
              <a:pPr algn="ctr"/>
              <a:r>
                <a:rPr kumimoji="1" lang="en-US" altLang="ja-JP" sz="1200" dirty="0">
                  <a:latin typeface="Century" panose="02040604050505020304" pitchFamily="18" charset="0"/>
                </a:rPr>
                <a:t>128</a:t>
              </a:r>
              <a:endParaRPr kumimoji="1" lang="ja-JP" altLang="en-US" sz="1200" dirty="0">
                <a:latin typeface="Century" panose="02040604050505020304" pitchFamily="18" charset="0"/>
              </a:endParaRPr>
            </a:p>
          </p:txBody>
        </p:sp>
        <p:sp>
          <p:nvSpPr>
            <p:cNvPr id="4" name="テキスト ボックス 3"/>
            <p:cNvSpPr txBox="1"/>
            <p:nvPr/>
          </p:nvSpPr>
          <p:spPr>
            <a:xfrm>
              <a:off x="2517591" y="121243"/>
              <a:ext cx="4108817" cy="369332"/>
            </a:xfrm>
            <a:prstGeom prst="rect">
              <a:avLst/>
            </a:prstGeom>
            <a:solidFill>
              <a:srgbClr val="FFFF00"/>
            </a:solidFill>
            <a:ln>
              <a:solidFill>
                <a:schemeClr val="tx1"/>
              </a:solidFill>
            </a:ln>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３６　旧朝日西部小学校グラウンド　</a:t>
              </a:r>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b="17305"/>
            <a:stretch/>
          </p:blipFill>
          <p:spPr>
            <a:xfrm rot="21422347">
              <a:off x="2651802" y="10092"/>
              <a:ext cx="9144000" cy="5671220"/>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34510" b="19739"/>
            <a:stretch/>
          </p:blipFill>
          <p:spPr>
            <a:xfrm>
              <a:off x="1868161" y="54191"/>
              <a:ext cx="5988385" cy="5504257"/>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55407" b="18305"/>
            <a:stretch/>
          </p:blipFill>
          <p:spPr>
            <a:xfrm>
              <a:off x="-922943" y="22861"/>
              <a:ext cx="4077623" cy="5602640"/>
            </a:xfrm>
            <a:prstGeom prst="rect">
              <a:avLst/>
            </a:prstGeom>
          </p:spPr>
        </p:pic>
      </p:grpSp>
      <p:sp>
        <p:nvSpPr>
          <p:cNvPr id="14" name="テキスト ボックス 13"/>
          <p:cNvSpPr txBox="1"/>
          <p:nvPr/>
        </p:nvSpPr>
        <p:spPr>
          <a:xfrm>
            <a:off x="2568994" y="72208"/>
            <a:ext cx="387798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３６　旧朝日西部小学校グラウンド</a:t>
            </a:r>
          </a:p>
        </p:txBody>
      </p:sp>
      <p:sp>
        <p:nvSpPr>
          <p:cNvPr id="15" name="円/楕円 14"/>
          <p:cNvSpPr/>
          <p:nvPr/>
        </p:nvSpPr>
        <p:spPr>
          <a:xfrm rot="943018">
            <a:off x="8076510" y="2483456"/>
            <a:ext cx="3208911" cy="1401962"/>
          </a:xfrm>
          <a:prstGeom prst="ellipse">
            <a:avLst/>
          </a:prstGeom>
          <a:solidFill>
            <a:srgbClr val="FF0000">
              <a:alpha val="1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吹き出し 15"/>
          <p:cNvSpPr/>
          <p:nvPr/>
        </p:nvSpPr>
        <p:spPr>
          <a:xfrm>
            <a:off x="2079173" y="1192326"/>
            <a:ext cx="3434333" cy="2572993"/>
          </a:xfrm>
          <a:prstGeom prst="wedgeRectCallout">
            <a:avLst>
              <a:gd name="adj1" fmla="val 130958"/>
              <a:gd name="adj2" fmla="val 34414"/>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079173" y="1545773"/>
            <a:ext cx="3434333" cy="2062103"/>
          </a:xfrm>
          <a:prstGeom prst="rect">
            <a:avLst/>
          </a:prstGeom>
          <a:noFill/>
        </p:spPr>
        <p:txBody>
          <a:bodyPr wrap="square" rtlCol="0">
            <a:spAutoFit/>
          </a:bodyPr>
          <a:lstStyle/>
          <a:p>
            <a:r>
              <a:rPr kumimoji="1" lang="ja-JP" altLang="en-US" sz="1600" dirty="0" smtClean="0">
                <a:latin typeface="UD デジタル 教科書体 NK-B" panose="02020700000000000000" pitchFamily="18" charset="-128"/>
                <a:ea typeface="UD デジタル 教科書体 NK-B" panose="02020700000000000000" pitchFamily="18" charset="-128"/>
              </a:rPr>
              <a:t>旧朝日西部小学校</a:t>
            </a:r>
            <a:r>
              <a:rPr kumimoji="1" lang="ja-JP" altLang="en-US" sz="1600" dirty="0">
                <a:latin typeface="UD デジタル 教科書体 NK-B" panose="02020700000000000000" pitchFamily="18" charset="-128"/>
                <a:ea typeface="UD デジタル 教科書体 NK-B" panose="02020700000000000000" pitchFamily="18" charset="-128"/>
              </a:rPr>
              <a:t>グラウンドは、概ねグラウンド半分地積に</a:t>
            </a:r>
            <a:r>
              <a:rPr kumimoji="1" lang="ja-JP" altLang="en-US" sz="1600" dirty="0" smtClean="0">
                <a:latin typeface="UD デジタル 教科書体 NK-B" panose="02020700000000000000" pitchFamily="18" charset="-128"/>
                <a:ea typeface="UD デジタル 教科書体 NK-B" panose="02020700000000000000" pitchFamily="18" charset="-128"/>
              </a:rPr>
              <a:t>太陽</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r>
              <a:rPr kumimoji="1" lang="ja-JP" altLang="en-US" sz="1600" dirty="0" smtClean="0">
                <a:latin typeface="UD デジタル 教科書体 NK-B" panose="02020700000000000000" pitchFamily="18" charset="-128"/>
                <a:ea typeface="UD デジタル 教科書体 NK-B" panose="02020700000000000000" pitchFamily="18" charset="-128"/>
              </a:rPr>
              <a:t>光</a:t>
            </a:r>
            <a:r>
              <a:rPr kumimoji="1" lang="ja-JP" altLang="en-US" sz="1600" dirty="0">
                <a:latin typeface="UD デジタル 教科書体 NK-B" panose="02020700000000000000" pitchFamily="18" charset="-128"/>
                <a:ea typeface="UD デジタル 教科書体 NK-B" panose="02020700000000000000" pitchFamily="18" charset="-128"/>
              </a:rPr>
              <a:t>パネルが設置してあるため</a:t>
            </a:r>
            <a:r>
              <a:rPr kumimoji="1" lang="ja-JP" altLang="en-US" sz="1600" dirty="0" smtClean="0">
                <a:latin typeface="UD デジタル 教科書体 NK-B" panose="02020700000000000000" pitchFamily="18" charset="-128"/>
                <a:ea typeface="UD デジタル 教科書体 NK-B" panose="02020700000000000000" pitchFamily="18" charset="-128"/>
              </a:rPr>
              <a:t>、</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r>
              <a:rPr kumimoji="1" lang="ja-JP" altLang="en-US" sz="1600" dirty="0" smtClean="0">
                <a:latin typeface="UD デジタル 教科書体 NK-B" panose="02020700000000000000" pitchFamily="18" charset="-128"/>
                <a:ea typeface="UD デジタル 教科書体 NK-B" panose="02020700000000000000" pitchFamily="18" charset="-128"/>
              </a:rPr>
              <a:t>中型</a:t>
            </a:r>
            <a:r>
              <a:rPr kumimoji="1" lang="ja-JP" altLang="en-US" sz="1600" dirty="0">
                <a:latin typeface="UD デジタル 教科書体 NK-B" panose="02020700000000000000" pitchFamily="18" charset="-128"/>
                <a:ea typeface="UD デジタル 教科書体 NK-B" panose="02020700000000000000" pitchFamily="18" charset="-128"/>
              </a:rPr>
              <a:t>ヘリ以上の離発着困難であり</a:t>
            </a:r>
            <a:r>
              <a:rPr kumimoji="1" lang="ja-JP" altLang="en-US" sz="1600" dirty="0" smtClean="0">
                <a:latin typeface="UD デジタル 教科書体 NK-B" panose="02020700000000000000" pitchFamily="18" charset="-128"/>
                <a:ea typeface="UD デジタル 教科書体 NK-B" panose="02020700000000000000" pitchFamily="18" charset="-128"/>
              </a:rPr>
              <a:t>、</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r>
              <a:rPr kumimoji="1" lang="ja-JP" altLang="en-US" sz="1600" dirty="0" smtClean="0">
                <a:latin typeface="UD デジタル 教科書体 NK-B" panose="02020700000000000000" pitchFamily="18" charset="-128"/>
                <a:ea typeface="UD デジタル 教科書体 NK-B" panose="02020700000000000000" pitchFamily="18" charset="-128"/>
              </a:rPr>
              <a:t>消防</a:t>
            </a:r>
            <a:r>
              <a:rPr kumimoji="1" lang="ja-JP" altLang="en-US" sz="1600" dirty="0">
                <a:latin typeface="UD デジタル 教科書体 NK-B" panose="02020700000000000000" pitchFamily="18" charset="-128"/>
                <a:ea typeface="UD デジタル 教科書体 NK-B" panose="02020700000000000000" pitchFamily="18" charset="-128"/>
              </a:rPr>
              <a:t>ヘリについても、小石等のダウンウオシュによる小石等の巻き上げによるパネル破損の恐れ</a:t>
            </a:r>
            <a:r>
              <a:rPr kumimoji="1" lang="ja-JP" altLang="en-US" sz="1600" dirty="0" smtClean="0">
                <a:latin typeface="UD デジタル 教科書体 NK-B" panose="02020700000000000000" pitchFamily="18" charset="-128"/>
                <a:ea typeface="UD デジタル 教科書体 NK-B" panose="02020700000000000000" pitchFamily="18" charset="-128"/>
              </a:rPr>
              <a:t>が</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r>
              <a:rPr kumimoji="1" lang="ja-JP" altLang="en-US" sz="1600" dirty="0" smtClean="0">
                <a:latin typeface="UD デジタル 教科書体 NK-B" panose="02020700000000000000" pitchFamily="18" charset="-128"/>
                <a:ea typeface="UD デジタル 教科書体 NK-B" panose="02020700000000000000" pitchFamily="18" charset="-128"/>
              </a:rPr>
              <a:t>ある</a:t>
            </a:r>
            <a:r>
              <a:rPr kumimoji="1" lang="ja-JP" altLang="en-US" sz="1600" dirty="0">
                <a:latin typeface="UD デジタル 教科書体 NK-B" panose="02020700000000000000" pitchFamily="18" charset="-128"/>
                <a:ea typeface="UD デジタル 教科書体 NK-B" panose="02020700000000000000" pitchFamily="18" charset="-128"/>
              </a:rPr>
              <a:t>。</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136</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75476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4591050" cy="3443288"/>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400"/>
            <a:ext cx="4572000" cy="3338513"/>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9916"/>
            <a:ext cx="9144000" cy="4075767"/>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177272" y="329453"/>
            <a:ext cx="295465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３　矢部中学校グラウンド</a:t>
            </a:r>
          </a:p>
        </p:txBody>
      </p:sp>
      <p:sp>
        <p:nvSpPr>
          <p:cNvPr id="8" name="テキスト ボックス 7"/>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105</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0710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3094672" y="273423"/>
            <a:ext cx="2954655"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４　矢部高校グラウンド　</a:t>
            </a:r>
          </a:p>
        </p:txBody>
      </p:sp>
      <p:sp>
        <p:nvSpPr>
          <p:cNvPr id="4" name="テキスト ボックス 3"/>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106</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7428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72" y="-55470"/>
            <a:ext cx="9392743" cy="696893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987096" y="305546"/>
            <a:ext cx="3185487"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５　山都町営中央グラウンド</a:t>
            </a:r>
          </a:p>
        </p:txBody>
      </p:sp>
      <p:sp>
        <p:nvSpPr>
          <p:cNvPr id="8" name="テキスト ボックス 7"/>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107</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64798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109" y="-156411"/>
            <a:ext cx="4760335" cy="3720103"/>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3290"/>
            <a:ext cx="9248444" cy="397394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6411"/>
            <a:ext cx="4687911" cy="3585411"/>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685461" y="329452"/>
            <a:ext cx="3647152"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６　旧白糸第三小学校グラウンド</a:t>
            </a:r>
          </a:p>
        </p:txBody>
      </p:sp>
      <p:sp>
        <p:nvSpPr>
          <p:cNvPr id="7" name="テキスト ボックス 6"/>
          <p:cNvSpPr txBox="1"/>
          <p:nvPr/>
        </p:nvSpPr>
        <p:spPr>
          <a:xfrm rot="5400000" flipH="1">
            <a:off x="-87603" y="3400716"/>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108</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4323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0" y="-180474"/>
            <a:ext cx="9591508" cy="7038474"/>
          </a:xfrm>
          <a:prstGeom prst="rect">
            <a:avLst/>
          </a:prstGeom>
          <a:ln>
            <a:noFill/>
          </a:ln>
          <a:effectLst>
            <a:softEdge rad="112500"/>
          </a:effectLst>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722" y="88900"/>
            <a:ext cx="3611159" cy="2708369"/>
          </a:xfrm>
          <a:prstGeom prst="rect">
            <a:avLst/>
          </a:prstGeom>
          <a:ln>
            <a:noFill/>
          </a:ln>
          <a:effectLst>
            <a:softEdge rad="112500"/>
          </a:effectLst>
        </p:spPr>
      </p:pic>
      <p:sp>
        <p:nvSpPr>
          <p:cNvPr id="2" name="テキスト ボックス 1"/>
          <p:cNvSpPr txBox="1"/>
          <p:nvPr/>
        </p:nvSpPr>
        <p:spPr>
          <a:xfrm>
            <a:off x="3440921" y="384734"/>
            <a:ext cx="2262158" cy="369332"/>
          </a:xfrm>
          <a:prstGeom prst="rect">
            <a:avLst/>
          </a:prstGeom>
          <a:solidFill>
            <a:srgbClr val="FFFF00"/>
          </a:solidFill>
          <a:ln>
            <a:solidFill>
              <a:schemeClr val="tx1"/>
            </a:solidFill>
          </a:ln>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７　御岳グラウンド</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0" y="-129141"/>
            <a:ext cx="9591508" cy="7038474"/>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722" y="140233"/>
            <a:ext cx="3611159" cy="2708369"/>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9" name="テキスト ボックス 8"/>
          <p:cNvSpPr txBox="1"/>
          <p:nvPr/>
        </p:nvSpPr>
        <p:spPr>
          <a:xfrm>
            <a:off x="3440921" y="436067"/>
            <a:ext cx="2262158"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７　御岳グラウンド</a:t>
            </a:r>
          </a:p>
        </p:txBody>
      </p:sp>
      <p:sp>
        <p:nvSpPr>
          <p:cNvPr id="6" name="テキスト ボックス 5"/>
          <p:cNvSpPr txBox="1"/>
          <p:nvPr/>
        </p:nvSpPr>
        <p:spPr>
          <a:xfrm rot="5400000" flipH="1">
            <a:off x="-87603" y="3413595"/>
            <a:ext cx="452206"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109</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9206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84" y="-76435"/>
            <a:ext cx="9394561" cy="704592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テキスト ボックス 1"/>
          <p:cNvSpPr txBox="1"/>
          <p:nvPr/>
        </p:nvSpPr>
        <p:spPr>
          <a:xfrm>
            <a:off x="2748424" y="356346"/>
            <a:ext cx="3647152"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dirty="0">
                <a:latin typeface="UD デジタル 教科書体 N-B" panose="02020700000000000000" pitchFamily="17" charset="-128"/>
                <a:ea typeface="UD デジタル 教科書体 N-B" panose="02020700000000000000" pitchFamily="17" charset="-128"/>
              </a:rPr>
              <a:t>８　旧白糸第二小学校グラウンド</a:t>
            </a:r>
          </a:p>
        </p:txBody>
      </p:sp>
      <p:sp>
        <p:nvSpPr>
          <p:cNvPr id="3" name="スライド番号プレースホルダー 2"/>
          <p:cNvSpPr>
            <a:spLocks noGrp="1"/>
          </p:cNvSpPr>
          <p:nvPr>
            <p:ph type="sldNum" sz="quarter" idx="12"/>
          </p:nvPr>
        </p:nvSpPr>
        <p:spPr/>
        <p:txBody>
          <a:bodyPr/>
          <a:lstStyle/>
          <a:p>
            <a:fld id="{5EC03DDF-EF83-415F-ABB9-BDC6AE19FD34}" type="slidenum">
              <a:rPr kumimoji="1" lang="ja-JP" altLang="en-US" smtClean="0"/>
              <a:t>9</a:t>
            </a:fld>
            <a:endParaRPr kumimoji="1" lang="ja-JP" altLang="en-US"/>
          </a:p>
        </p:txBody>
      </p:sp>
      <p:sp>
        <p:nvSpPr>
          <p:cNvPr id="5" name="テキスト ボックス 4"/>
          <p:cNvSpPr txBox="1"/>
          <p:nvPr/>
        </p:nvSpPr>
        <p:spPr>
          <a:xfrm rot="5400000" flipH="1">
            <a:off x="-86415" y="3461858"/>
            <a:ext cx="484094" cy="276999"/>
          </a:xfrm>
          <a:prstGeom prst="rect">
            <a:avLst/>
          </a:prstGeom>
          <a:solidFill>
            <a:schemeClr val="bg1"/>
          </a:solidFill>
        </p:spPr>
        <p:txBody>
          <a:bodyPr wrap="square" rtlCol="0">
            <a:spAutoFit/>
          </a:bodyPr>
          <a:lstStyle/>
          <a:p>
            <a:pPr algn="ctr"/>
            <a:r>
              <a:rPr kumimoji="1" lang="en-US" altLang="ja-JP" sz="1200" dirty="0" smtClean="0">
                <a:latin typeface="ＭＳ 明朝" panose="02020609040205080304" pitchFamily="17" charset="-128"/>
                <a:ea typeface="ＭＳ 明朝" panose="02020609040205080304" pitchFamily="17" charset="-128"/>
              </a:rPr>
              <a:t>110</a:t>
            </a:r>
            <a:endParaRPr kumimoji="1" lang="ja-JP" altLang="en-US"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0870664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2089</TotalTime>
  <Words>301</Words>
  <Application>Microsoft Office PowerPoint</Application>
  <PresentationFormat>画面に合わせる (4:3)</PresentationFormat>
  <Paragraphs>99</Paragraphs>
  <Slides>35</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35</vt:i4>
      </vt:variant>
    </vt:vector>
  </HeadingPairs>
  <TitlesOfParts>
    <vt:vector size="47" baseType="lpstr">
      <vt:lpstr>HG丸ｺﾞｼｯｸM-PRO</vt:lpstr>
      <vt:lpstr>ＭＳ Ｐゴシック</vt:lpstr>
      <vt:lpstr>ＭＳ 明朝</vt:lpstr>
      <vt:lpstr>UD デジタル 教科書体 N-B</vt:lpstr>
      <vt:lpstr>UD デジタル 教科書体 NK-B</vt:lpstr>
      <vt:lpstr>游ゴシック</vt:lpstr>
      <vt:lpstr>游ゴシック Light</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野口　勝広</dc:creator>
  <cp:lastModifiedBy>野口　勝広</cp:lastModifiedBy>
  <cp:revision>118</cp:revision>
  <cp:lastPrinted>2022-07-01T01:03:24Z</cp:lastPrinted>
  <dcterms:modified xsi:type="dcterms:W3CDTF">2025-06-30T08:45:59Z</dcterms:modified>
</cp:coreProperties>
</file>