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D00"/>
    <a:srgbClr val="FFD13F"/>
    <a:srgbClr val="EED96E"/>
    <a:srgbClr val="F08E8F"/>
    <a:srgbClr val="F5A20B"/>
    <a:srgbClr val="D7D7D7"/>
    <a:srgbClr val="EDD96D"/>
    <a:srgbClr val="28A838"/>
    <a:srgbClr val="4576B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151" autoAdjust="0"/>
  </p:normalViewPr>
  <p:slideViewPr>
    <p:cSldViewPr snapToGrid="0">
      <p:cViewPr varScale="1">
        <p:scale>
          <a:sx n="81" d="100"/>
          <a:sy n="81" d="100"/>
        </p:scale>
        <p:origin x="30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6" cy="498693"/>
          </a:xfrm>
          <a:prstGeom prst="rect">
            <a:avLst/>
          </a:prstGeom>
        </p:spPr>
        <p:txBody>
          <a:bodyPr vert="horz" lIns="92172" tIns="46086" rIns="92172" bIns="4608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6" cy="498693"/>
          </a:xfrm>
          <a:prstGeom prst="rect">
            <a:avLst/>
          </a:prstGeom>
        </p:spPr>
        <p:txBody>
          <a:bodyPr vert="horz" lIns="92172" tIns="46086" rIns="92172" bIns="46086" rtlCol="0"/>
          <a:lstStyle>
            <a:lvl1pPr algn="r">
              <a:defRPr sz="1200"/>
            </a:lvl1pPr>
          </a:lstStyle>
          <a:p>
            <a:fld id="{D79C928F-D61A-4906-BE31-4D0FFFD63323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1425"/>
            <a:ext cx="2320925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72" tIns="46086" rIns="92172" bIns="4608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2172" tIns="46086" rIns="92172" bIns="4608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8692"/>
          </a:xfrm>
          <a:prstGeom prst="rect">
            <a:avLst/>
          </a:prstGeom>
        </p:spPr>
        <p:txBody>
          <a:bodyPr vert="horz" lIns="92172" tIns="46086" rIns="92172" bIns="4608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6" cy="498692"/>
          </a:xfrm>
          <a:prstGeom prst="rect">
            <a:avLst/>
          </a:prstGeom>
        </p:spPr>
        <p:txBody>
          <a:bodyPr vert="horz" lIns="92172" tIns="46086" rIns="92172" bIns="46086" rtlCol="0" anchor="b"/>
          <a:lstStyle>
            <a:lvl1pPr algn="r">
              <a:defRPr sz="1200"/>
            </a:lvl1pPr>
          </a:lstStyle>
          <a:p>
            <a:fld id="{84C2163D-2290-4513-B972-BE5962EE6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023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3138" y="1241425"/>
            <a:ext cx="2320925" cy="33543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2163D-2290-4513-B972-BE5962EE615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014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2"/>
            <a:ext cx="5829300" cy="3448756"/>
          </a:xfrm>
        </p:spPr>
        <p:txBody>
          <a:bodyPr anchor="b"/>
          <a:lstStyle>
            <a:lvl1pPr algn="ctr">
              <a:defRPr sz="450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30" indent="0" algn="ctr">
              <a:buNone/>
              <a:defRPr sz="1500"/>
            </a:lvl2pPr>
            <a:lvl3pPr marL="685859" indent="0" algn="ctr">
              <a:buNone/>
              <a:defRPr sz="1350"/>
            </a:lvl3pPr>
            <a:lvl4pPr marL="1028790" indent="0" algn="ctr">
              <a:buNone/>
              <a:defRPr sz="1200"/>
            </a:lvl4pPr>
            <a:lvl5pPr marL="1371719" indent="0" algn="ctr">
              <a:buNone/>
              <a:defRPr sz="1200"/>
            </a:lvl5pPr>
            <a:lvl6pPr marL="1714649" indent="0" algn="ctr">
              <a:buNone/>
              <a:defRPr sz="1200"/>
            </a:lvl6pPr>
            <a:lvl7pPr marL="2057578" indent="0" algn="ctr">
              <a:buNone/>
              <a:defRPr sz="1200"/>
            </a:lvl7pPr>
            <a:lvl8pPr marL="2400509" indent="0" algn="ctr">
              <a:buNone/>
              <a:defRPr sz="1200"/>
            </a:lvl8pPr>
            <a:lvl9pPr marL="2743438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B9BA-1757-490A-9E10-C6677D9A34FB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781-0315-47CA-AA30-A9CD7BDB6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15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B9BA-1757-490A-9E10-C6677D9A34FB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781-0315-47CA-AA30-A9CD7BDB6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82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B9BA-1757-490A-9E10-C6677D9A34FB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781-0315-47CA-AA30-A9CD7BDB6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B9BA-1757-490A-9E10-C6677D9A34FB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781-0315-47CA-AA30-A9CD7BDB6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873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69624"/>
            <a:ext cx="5915025" cy="4120620"/>
          </a:xfrm>
        </p:spPr>
        <p:txBody>
          <a:bodyPr anchor="b"/>
          <a:lstStyle>
            <a:lvl1pPr>
              <a:defRPr sz="450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29227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3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5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9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71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5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50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43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B9BA-1757-490A-9E10-C6677D9A34FB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781-0315-47CA-AA30-A9CD7BDB6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40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5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5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B9BA-1757-490A-9E10-C6677D9A34FB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781-0315-47CA-AA30-A9CD7BDB6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72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30" indent="0">
              <a:buNone/>
              <a:defRPr sz="1500" b="1"/>
            </a:lvl2pPr>
            <a:lvl3pPr marL="685859" indent="0">
              <a:buNone/>
              <a:defRPr sz="1350" b="1"/>
            </a:lvl3pPr>
            <a:lvl4pPr marL="1028790" indent="0">
              <a:buNone/>
              <a:defRPr sz="1200" b="1"/>
            </a:lvl4pPr>
            <a:lvl5pPr marL="1371719" indent="0">
              <a:buNone/>
              <a:defRPr sz="1200" b="1"/>
            </a:lvl5pPr>
            <a:lvl6pPr marL="1714649" indent="0">
              <a:buNone/>
              <a:defRPr sz="1200" b="1"/>
            </a:lvl6pPr>
            <a:lvl7pPr marL="2057578" indent="0">
              <a:buNone/>
              <a:defRPr sz="1200" b="1"/>
            </a:lvl7pPr>
            <a:lvl8pPr marL="2400509" indent="0">
              <a:buNone/>
              <a:defRPr sz="1200" b="1"/>
            </a:lvl8pPr>
            <a:lvl9pPr marL="2743438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30" indent="0">
              <a:buNone/>
              <a:defRPr sz="1500" b="1"/>
            </a:lvl2pPr>
            <a:lvl3pPr marL="685859" indent="0">
              <a:buNone/>
              <a:defRPr sz="1350" b="1"/>
            </a:lvl3pPr>
            <a:lvl4pPr marL="1028790" indent="0">
              <a:buNone/>
              <a:defRPr sz="1200" b="1"/>
            </a:lvl4pPr>
            <a:lvl5pPr marL="1371719" indent="0">
              <a:buNone/>
              <a:defRPr sz="1200" b="1"/>
            </a:lvl5pPr>
            <a:lvl6pPr marL="1714649" indent="0">
              <a:buNone/>
              <a:defRPr sz="1200" b="1"/>
            </a:lvl6pPr>
            <a:lvl7pPr marL="2057578" indent="0">
              <a:buNone/>
              <a:defRPr sz="1200" b="1"/>
            </a:lvl7pPr>
            <a:lvl8pPr marL="2400509" indent="0">
              <a:buNone/>
              <a:defRPr sz="1200" b="1"/>
            </a:lvl8pPr>
            <a:lvl9pPr marL="2743438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B9BA-1757-490A-9E10-C6677D9A34FB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781-0315-47CA-AA30-A9CD7BDB6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63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B9BA-1757-490A-9E10-C6677D9A34FB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781-0315-47CA-AA30-A9CD7BDB6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46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B9BA-1757-490A-9E10-C6677D9A34FB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781-0315-47CA-AA30-A9CD7BDB6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64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1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30" indent="0">
              <a:buNone/>
              <a:defRPr sz="1050"/>
            </a:lvl2pPr>
            <a:lvl3pPr marL="685859" indent="0">
              <a:buNone/>
              <a:defRPr sz="901"/>
            </a:lvl3pPr>
            <a:lvl4pPr marL="1028790" indent="0">
              <a:buNone/>
              <a:defRPr sz="750"/>
            </a:lvl4pPr>
            <a:lvl5pPr marL="1371719" indent="0">
              <a:buNone/>
              <a:defRPr sz="750"/>
            </a:lvl5pPr>
            <a:lvl6pPr marL="1714649" indent="0">
              <a:buNone/>
              <a:defRPr sz="750"/>
            </a:lvl6pPr>
            <a:lvl7pPr marL="2057578" indent="0">
              <a:buNone/>
              <a:defRPr sz="750"/>
            </a:lvl7pPr>
            <a:lvl8pPr marL="2400509" indent="0">
              <a:buNone/>
              <a:defRPr sz="750"/>
            </a:lvl8pPr>
            <a:lvl9pPr marL="2743438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B9BA-1757-490A-9E10-C6677D9A34FB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781-0315-47CA-AA30-A9CD7BDB6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853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30" indent="0">
              <a:buNone/>
              <a:defRPr sz="2100"/>
            </a:lvl2pPr>
            <a:lvl3pPr marL="685859" indent="0">
              <a:buNone/>
              <a:defRPr sz="1800"/>
            </a:lvl3pPr>
            <a:lvl4pPr marL="1028790" indent="0">
              <a:buNone/>
              <a:defRPr sz="1500"/>
            </a:lvl4pPr>
            <a:lvl5pPr marL="1371719" indent="0">
              <a:buNone/>
              <a:defRPr sz="1500"/>
            </a:lvl5pPr>
            <a:lvl6pPr marL="1714649" indent="0">
              <a:buNone/>
              <a:defRPr sz="1500"/>
            </a:lvl6pPr>
            <a:lvl7pPr marL="2057578" indent="0">
              <a:buNone/>
              <a:defRPr sz="1500"/>
            </a:lvl7pPr>
            <a:lvl8pPr marL="2400509" indent="0">
              <a:buNone/>
              <a:defRPr sz="1500"/>
            </a:lvl8pPr>
            <a:lvl9pPr marL="2743438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1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30" indent="0">
              <a:buNone/>
              <a:defRPr sz="1050"/>
            </a:lvl2pPr>
            <a:lvl3pPr marL="685859" indent="0">
              <a:buNone/>
              <a:defRPr sz="901"/>
            </a:lvl3pPr>
            <a:lvl4pPr marL="1028790" indent="0">
              <a:buNone/>
              <a:defRPr sz="750"/>
            </a:lvl4pPr>
            <a:lvl5pPr marL="1371719" indent="0">
              <a:buNone/>
              <a:defRPr sz="750"/>
            </a:lvl5pPr>
            <a:lvl6pPr marL="1714649" indent="0">
              <a:buNone/>
              <a:defRPr sz="750"/>
            </a:lvl6pPr>
            <a:lvl7pPr marL="2057578" indent="0">
              <a:buNone/>
              <a:defRPr sz="750"/>
            </a:lvl7pPr>
            <a:lvl8pPr marL="2400509" indent="0">
              <a:buNone/>
              <a:defRPr sz="750"/>
            </a:lvl8pPr>
            <a:lvl9pPr marL="2743438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B9BA-1757-490A-9E10-C6677D9A34FB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5781-0315-47CA-AA30-A9CD7BDB6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00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637015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DB9BA-1757-490A-9E10-C6677D9A34FB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5781-0315-47CA-AA30-A9CD7BDB6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34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59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65" indent="-171465" algn="l" defTabSz="68585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95" indent="-171465" algn="l" defTabSz="6858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324" indent="-171465" algn="l" defTabSz="6858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254" indent="-171465" algn="l" defTabSz="6858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184" indent="-171465" algn="l" defTabSz="6858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114" indent="-171465" algn="l" defTabSz="6858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044" indent="-171465" algn="l" defTabSz="6858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973" indent="-171465" algn="l" defTabSz="6858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903" indent="-171465" algn="l" defTabSz="6858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5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30" algn="l" defTabSz="68585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59" algn="l" defTabSz="68585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90" algn="l" defTabSz="68585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719" algn="l" defTabSz="68585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649" algn="l" defTabSz="68585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578" algn="l" defTabSz="68585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509" algn="l" defTabSz="68585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438" algn="l" defTabSz="68585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直線矢印コネクタ 70"/>
          <p:cNvCxnSpPr/>
          <p:nvPr/>
        </p:nvCxnSpPr>
        <p:spPr>
          <a:xfrm>
            <a:off x="1622914" y="7612495"/>
            <a:ext cx="1" cy="432000"/>
          </a:xfrm>
          <a:prstGeom prst="straightConnector1">
            <a:avLst/>
          </a:prstGeom>
          <a:ln w="57150">
            <a:solidFill>
              <a:srgbClr val="FABD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>
            <a:off x="5208813" y="8406293"/>
            <a:ext cx="1" cy="432000"/>
          </a:xfrm>
          <a:prstGeom prst="straightConnector1">
            <a:avLst/>
          </a:prstGeom>
          <a:ln w="57150">
            <a:solidFill>
              <a:srgbClr val="FABD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3429000" y="1290542"/>
            <a:ext cx="0" cy="7983442"/>
          </a:xfrm>
          <a:prstGeom prst="line">
            <a:avLst/>
          </a:prstGeom>
          <a:ln>
            <a:solidFill>
              <a:srgbClr val="FABD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正方形/長方形 76"/>
          <p:cNvSpPr/>
          <p:nvPr/>
        </p:nvSpPr>
        <p:spPr>
          <a:xfrm>
            <a:off x="341413" y="929972"/>
            <a:ext cx="6175174" cy="36000"/>
          </a:xfrm>
          <a:prstGeom prst="rect">
            <a:avLst/>
          </a:prstGeom>
          <a:solidFill>
            <a:srgbClr val="FA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2462813" y="2137947"/>
            <a:ext cx="1473476" cy="0"/>
          </a:xfrm>
          <a:prstGeom prst="straightConnector1">
            <a:avLst/>
          </a:prstGeom>
          <a:ln w="57150">
            <a:solidFill>
              <a:srgbClr val="4576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>
            <a:off x="1638622" y="4577503"/>
            <a:ext cx="1" cy="432000"/>
          </a:xfrm>
          <a:prstGeom prst="straightConnector1">
            <a:avLst/>
          </a:prstGeom>
          <a:ln w="57150">
            <a:solidFill>
              <a:srgbClr val="FABD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>
            <a:off x="1643573" y="5341990"/>
            <a:ext cx="1" cy="432000"/>
          </a:xfrm>
          <a:prstGeom prst="straightConnector1">
            <a:avLst/>
          </a:prstGeom>
          <a:ln w="57150">
            <a:solidFill>
              <a:srgbClr val="FABD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flipH="1">
            <a:off x="2903753" y="3571564"/>
            <a:ext cx="1473476" cy="0"/>
          </a:xfrm>
          <a:prstGeom prst="straightConnector1">
            <a:avLst/>
          </a:prstGeom>
          <a:ln w="57150">
            <a:solidFill>
              <a:srgbClr val="28A83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H="1">
            <a:off x="5198557" y="2291967"/>
            <a:ext cx="10530" cy="1080000"/>
          </a:xfrm>
          <a:prstGeom prst="straightConnector1">
            <a:avLst/>
          </a:prstGeom>
          <a:ln w="57150">
            <a:solidFill>
              <a:srgbClr val="FABD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>
            <a:off x="2465972" y="5977820"/>
            <a:ext cx="1473476" cy="0"/>
          </a:xfrm>
          <a:prstGeom prst="straightConnector1">
            <a:avLst/>
          </a:prstGeom>
          <a:ln w="57150">
            <a:solidFill>
              <a:srgbClr val="4576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 flipH="1">
            <a:off x="2897029" y="7464070"/>
            <a:ext cx="1473476" cy="0"/>
          </a:xfrm>
          <a:prstGeom prst="straightConnector1">
            <a:avLst/>
          </a:prstGeom>
          <a:ln w="57150">
            <a:solidFill>
              <a:srgbClr val="28A83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>
          <a:xfrm flipH="1">
            <a:off x="2894343" y="9009447"/>
            <a:ext cx="1440000" cy="0"/>
          </a:xfrm>
          <a:prstGeom prst="straightConnector1">
            <a:avLst/>
          </a:prstGeom>
          <a:ln w="57150">
            <a:solidFill>
              <a:srgbClr val="28A83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角丸四角形 40"/>
          <p:cNvSpPr/>
          <p:nvPr/>
        </p:nvSpPr>
        <p:spPr>
          <a:xfrm>
            <a:off x="371610" y="3382585"/>
            <a:ext cx="2534027" cy="389398"/>
          </a:xfrm>
          <a:prstGeom prst="roundRect">
            <a:avLst/>
          </a:prstGeom>
          <a:solidFill>
            <a:srgbClr val="457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3931543" y="3384039"/>
            <a:ext cx="2534027" cy="389398"/>
          </a:xfrm>
          <a:prstGeom prst="roundRect">
            <a:avLst/>
          </a:prstGeom>
          <a:solidFill>
            <a:srgbClr val="28A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3931544" y="1956875"/>
            <a:ext cx="2534027" cy="389398"/>
          </a:xfrm>
          <a:prstGeom prst="roundRect">
            <a:avLst/>
          </a:prstGeom>
          <a:solidFill>
            <a:srgbClr val="28A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-1020108" y="1982581"/>
            <a:ext cx="792000" cy="389398"/>
          </a:xfrm>
          <a:prstGeom prst="roundRect">
            <a:avLst/>
          </a:prstGeom>
          <a:solidFill>
            <a:srgbClr val="F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9" name="角丸四角形 28"/>
          <p:cNvSpPr/>
          <p:nvPr/>
        </p:nvSpPr>
        <p:spPr>
          <a:xfrm>
            <a:off x="371611" y="1950662"/>
            <a:ext cx="2534027" cy="389398"/>
          </a:xfrm>
          <a:prstGeom prst="roundRect">
            <a:avLst/>
          </a:prstGeom>
          <a:solidFill>
            <a:srgbClr val="457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5956" y="246009"/>
            <a:ext cx="6186309" cy="67710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ja-JP" altLang="en-US" sz="2400" spc="-100" dirty="0">
                <a:solidFill>
                  <a:schemeClr val="tx1">
                    <a:lumMod val="95000"/>
                    <a:lumOff val="5000"/>
                  </a:schemeClr>
                </a:solidFill>
                <a:latin typeface="マメロン" panose="02000600000000000000" pitchFamily="50" charset="-128"/>
                <a:ea typeface="マメロン" panose="02000600000000000000" pitchFamily="50" charset="-128"/>
              </a:rPr>
              <a:t>補助</a:t>
            </a:r>
            <a:r>
              <a:rPr lang="ja-JP" altLang="en-US" sz="2400" spc="-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マメロン" panose="02000600000000000000" pitchFamily="50" charset="-128"/>
                <a:ea typeface="マメロン" panose="02000600000000000000" pitchFamily="50" charset="-128"/>
              </a:rPr>
              <a:t>事業</a:t>
            </a:r>
            <a:r>
              <a:rPr lang="ja-JP" altLang="en-US" sz="2400" spc="-100" dirty="0">
                <a:solidFill>
                  <a:schemeClr val="tx1">
                    <a:lumMod val="95000"/>
                    <a:lumOff val="5000"/>
                  </a:schemeClr>
                </a:solidFill>
                <a:latin typeface="マメロン" panose="02000600000000000000" pitchFamily="50" charset="-128"/>
                <a:ea typeface="マメロン" panose="02000600000000000000" pitchFamily="50" charset="-128"/>
              </a:rPr>
              <a:t>の流れ</a:t>
            </a:r>
          </a:p>
          <a:p>
            <a:pPr algn="ctr"/>
            <a:r>
              <a:rPr lang="ja-JP" altLang="en-US" sz="1400" spc="-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マメロン" panose="02000600000000000000" pitchFamily="50" charset="-128"/>
                <a:ea typeface="マメロン" panose="02000600000000000000" pitchFamily="50" charset="-128"/>
              </a:rPr>
              <a:t>（太陽光発電システム・太陽熱利用システム・生ごみ処理機等・薪ストーブ等）</a:t>
            </a:r>
            <a:endParaRPr lang="ja-JP" altLang="en-US" spc="-100" dirty="0">
              <a:solidFill>
                <a:schemeClr val="tx1">
                  <a:lumMod val="95000"/>
                  <a:lumOff val="5000"/>
                </a:schemeClr>
              </a:solidFill>
              <a:latin typeface="マメロン" panose="02000600000000000000" pitchFamily="50" charset="-128"/>
              <a:ea typeface="マメロン" panose="0200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40270" y="1327872"/>
            <a:ext cx="954107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マメロン" panose="02000600000000000000" pitchFamily="50" charset="-128"/>
                <a:ea typeface="マメロン" panose="02000600000000000000" pitchFamily="50" charset="-128"/>
              </a:rPr>
              <a:t>申請者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809757" y="1329591"/>
            <a:ext cx="44114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マメロン" panose="02000600000000000000" pitchFamily="50" charset="-128"/>
                <a:ea typeface="マメロン" panose="02000600000000000000" pitchFamily="50" charset="-128"/>
              </a:rPr>
              <a:t>町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14238" y="1980293"/>
            <a:ext cx="1614545" cy="3385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源柔ゴシックP Bold" panose="020B0602020203020207" pitchFamily="50" charset="-128"/>
                <a:ea typeface="源柔ゴシックP Bold" panose="020B0602020203020207" pitchFamily="50" charset="-128"/>
                <a:cs typeface="源柔ゴシックP Bold" panose="020B0602020203020207" pitchFamily="50" charset="-128"/>
              </a:rPr>
              <a:t>➊申請書の提出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495799" y="1986842"/>
            <a:ext cx="1313180" cy="3385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源柔ゴシックP Bold" panose="020B0602020203020207" pitchFamily="50" charset="-128"/>
                <a:ea typeface="源柔ゴシックP Bold" panose="020B0602020203020207" pitchFamily="50" charset="-128"/>
                <a:cs typeface="源柔ゴシックP Bold" panose="020B0602020203020207" pitchFamily="50" charset="-128"/>
              </a:rPr>
              <a:t>➋受付・審査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99599" y="2371293"/>
            <a:ext cx="2646878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ja-JP" altLang="en-US" sz="1200" dirty="0">
                <a:solidFill>
                  <a:srgbClr val="4576B5"/>
                </a:solidFill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●</a:t>
            </a:r>
            <a:r>
              <a:rPr lang="ja-JP" altLang="en-US" sz="1200" dirty="0">
                <a:solidFill>
                  <a:srgbClr val="FF0000"/>
                </a:solidFill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すでに着工・完成・購入している</a:t>
            </a:r>
            <a:endParaRPr lang="en-US" altLang="ja-JP" sz="1200" dirty="0">
              <a:solidFill>
                <a:srgbClr val="FF0000"/>
              </a:solidFill>
              <a:latin typeface="源柔ゴシック Regular" panose="020B0302020203020207" pitchFamily="50" charset="-128"/>
              <a:ea typeface="源柔ゴシック Regular" panose="020B0302020203020207" pitchFamily="50" charset="-128"/>
              <a:cs typeface="源柔ゴシック Regular" panose="020B0302020203020207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　場合は、補助対象となりません</a:t>
            </a:r>
            <a:endParaRPr lang="en-US" altLang="ja-JP" sz="1200" dirty="0">
              <a:solidFill>
                <a:srgbClr val="FF0000"/>
              </a:solidFill>
              <a:latin typeface="源柔ゴシック Regular" panose="020B0302020203020207" pitchFamily="50" charset="-128"/>
              <a:ea typeface="源柔ゴシック Regular" panose="020B0302020203020207" pitchFamily="50" charset="-128"/>
              <a:cs typeface="源柔ゴシック Regular" panose="020B0302020203020207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342695" y="3422583"/>
            <a:ext cx="1620957" cy="3385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源柔ゴシックP Bold" panose="020B0602020203020207" pitchFamily="50" charset="-128"/>
                <a:ea typeface="源柔ゴシックP Bold" panose="020B0602020203020207" pitchFamily="50" charset="-128"/>
                <a:cs typeface="源柔ゴシックP Bold" panose="020B0602020203020207" pitchFamily="50" charset="-128"/>
              </a:rPr>
              <a:t>➌交付決定通知</a:t>
            </a:r>
            <a:endParaRPr lang="en-US" altLang="ja-JP" sz="1600" dirty="0">
              <a:solidFill>
                <a:schemeClr val="bg1"/>
              </a:solidFill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41299" y="3414753"/>
            <a:ext cx="1760418" cy="3385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源柔ゴシックP Bold" panose="020B0602020203020207" pitchFamily="50" charset="-128"/>
                <a:ea typeface="源柔ゴシックP Bold" panose="020B0602020203020207" pitchFamily="50" charset="-128"/>
                <a:cs typeface="源柔ゴシックP Bold" panose="020B0602020203020207" pitchFamily="50" charset="-128"/>
              </a:rPr>
              <a:t>➍着工または購入</a:t>
            </a:r>
            <a:endParaRPr lang="en-US" altLang="ja-JP" sz="1600" dirty="0">
              <a:solidFill>
                <a:schemeClr val="bg1"/>
              </a:solidFill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921" y="1297472"/>
            <a:ext cx="378151" cy="37815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429" y="1290543"/>
            <a:ext cx="378431" cy="378431"/>
          </a:xfrm>
          <a:prstGeom prst="rect">
            <a:avLst/>
          </a:prstGeom>
        </p:spPr>
      </p:pic>
      <p:sp>
        <p:nvSpPr>
          <p:cNvPr id="23" name="角丸四角形 22"/>
          <p:cNvSpPr/>
          <p:nvPr/>
        </p:nvSpPr>
        <p:spPr>
          <a:xfrm>
            <a:off x="-1020108" y="553616"/>
            <a:ext cx="792000" cy="389398"/>
          </a:xfrm>
          <a:prstGeom prst="roundRect">
            <a:avLst/>
          </a:prstGeom>
          <a:solidFill>
            <a:srgbClr val="457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角丸四角形 23"/>
          <p:cNvSpPr/>
          <p:nvPr/>
        </p:nvSpPr>
        <p:spPr>
          <a:xfrm>
            <a:off x="-1020108" y="1260345"/>
            <a:ext cx="792000" cy="389398"/>
          </a:xfrm>
          <a:prstGeom prst="roundRect">
            <a:avLst/>
          </a:prstGeom>
          <a:solidFill>
            <a:srgbClr val="28A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8" name="角丸四角形 47"/>
          <p:cNvSpPr/>
          <p:nvPr/>
        </p:nvSpPr>
        <p:spPr>
          <a:xfrm>
            <a:off x="371610" y="4983663"/>
            <a:ext cx="2534027" cy="389398"/>
          </a:xfrm>
          <a:prstGeom prst="roundRect">
            <a:avLst/>
          </a:prstGeom>
          <a:solidFill>
            <a:srgbClr val="457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1016218" y="5019411"/>
            <a:ext cx="1210588" cy="3385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源柔ゴシックP Bold" panose="020B0602020203020207" pitchFamily="50" charset="-128"/>
                <a:ea typeface="源柔ゴシックP Bold" panose="020B0602020203020207" pitchFamily="50" charset="-128"/>
                <a:cs typeface="源柔ゴシックP Bold" panose="020B0602020203020207" pitchFamily="50" charset="-128"/>
              </a:rPr>
              <a:t>➎設置完了</a:t>
            </a:r>
            <a:endParaRPr lang="en-US" altLang="ja-JP" sz="1600" dirty="0">
              <a:solidFill>
                <a:schemeClr val="bg1"/>
              </a:solidFill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371610" y="5769320"/>
            <a:ext cx="2534027" cy="389398"/>
          </a:xfrm>
          <a:prstGeom prst="roundRect">
            <a:avLst/>
          </a:prstGeom>
          <a:solidFill>
            <a:srgbClr val="457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609060" y="5805068"/>
            <a:ext cx="2024913" cy="3385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源柔ゴシックP Bold" panose="020B0602020203020207" pitchFamily="50" charset="-128"/>
                <a:ea typeface="源柔ゴシックP Bold" panose="020B0602020203020207" pitchFamily="50" charset="-128"/>
                <a:cs typeface="源柔ゴシックP Bold" panose="020B0602020203020207" pitchFamily="50" charset="-128"/>
              </a:rPr>
              <a:t>➏実績報告書の提出</a:t>
            </a:r>
            <a:endParaRPr lang="en-US" altLang="ja-JP" sz="1600" dirty="0">
              <a:solidFill>
                <a:schemeClr val="bg1"/>
              </a:solidFill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3931543" y="5773991"/>
            <a:ext cx="2534027" cy="389398"/>
          </a:xfrm>
          <a:prstGeom prst="roundRect">
            <a:avLst/>
          </a:prstGeom>
          <a:solidFill>
            <a:srgbClr val="28A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449906" y="5792239"/>
            <a:ext cx="1313180" cy="3385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源柔ゴシックP Bold" panose="020B0602020203020207" pitchFamily="50" charset="-128"/>
                <a:ea typeface="源柔ゴシックP Bold" panose="020B0602020203020207" pitchFamily="50" charset="-128"/>
                <a:cs typeface="源柔ゴシックP Bold" panose="020B0602020203020207" pitchFamily="50" charset="-128"/>
              </a:rPr>
              <a:t>➐受付・審査</a:t>
            </a:r>
            <a:endParaRPr lang="en-US" altLang="ja-JP" sz="1600" dirty="0">
              <a:solidFill>
                <a:schemeClr val="bg1"/>
              </a:solidFill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869395" y="6210429"/>
            <a:ext cx="1723549" cy="276999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r>
              <a:rPr lang="ja-JP" altLang="en-US" sz="1200" smtClean="0">
                <a:solidFill>
                  <a:srgbClr val="28A838"/>
                </a:solidFill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●</a:t>
            </a:r>
            <a:r>
              <a:rPr lang="ja-JP" altLang="en-US" sz="1200" smtClean="0"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現地</a:t>
            </a:r>
            <a:r>
              <a:rPr lang="ja-JP" altLang="en-US" sz="1200" dirty="0"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確認を行います</a:t>
            </a:r>
            <a:endParaRPr lang="en-US" altLang="ja-JP" sz="1200" dirty="0">
              <a:latin typeface="源柔ゴシック Regular" panose="020B0302020203020207" pitchFamily="50" charset="-128"/>
              <a:ea typeface="源柔ゴシック Regular" panose="020B0302020203020207" pitchFamily="50" charset="-128"/>
              <a:cs typeface="源柔ゴシック Regular" panose="020B0302020203020207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3878714" y="3802423"/>
            <a:ext cx="1877437" cy="27699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ja-JP" altLang="en-US" sz="1200" dirty="0">
                <a:solidFill>
                  <a:srgbClr val="28A838"/>
                </a:solidFill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●</a:t>
            </a:r>
            <a:r>
              <a:rPr lang="ja-JP" altLang="en-US" sz="1200" dirty="0"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郵送でお知らせします</a:t>
            </a:r>
            <a:endParaRPr lang="en-US" altLang="ja-JP" sz="1200" dirty="0">
              <a:latin typeface="源柔ゴシック Regular" panose="020B0302020203020207" pitchFamily="50" charset="-128"/>
              <a:ea typeface="源柔ゴシック Regular" panose="020B0302020203020207" pitchFamily="50" charset="-128"/>
              <a:cs typeface="源柔ゴシック Regular" panose="020B0302020203020207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3931543" y="7271761"/>
            <a:ext cx="2534027" cy="389398"/>
          </a:xfrm>
          <a:prstGeom prst="roundRect">
            <a:avLst/>
          </a:prstGeom>
          <a:solidFill>
            <a:srgbClr val="28A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064443" y="7290009"/>
            <a:ext cx="2236510" cy="3385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源柔ゴシックP Bold" panose="020B0602020203020207" pitchFamily="50" charset="-128"/>
                <a:ea typeface="源柔ゴシックP Bold" panose="020B0602020203020207" pitchFamily="50" charset="-128"/>
                <a:cs typeface="源柔ゴシックP Bold" panose="020B0602020203020207" pitchFamily="50" charset="-128"/>
              </a:rPr>
              <a:t>➑補助金交付確定通知</a:t>
            </a:r>
            <a:endParaRPr lang="en-US" altLang="ja-JP" sz="1600" dirty="0">
              <a:solidFill>
                <a:schemeClr val="bg1"/>
              </a:solidFill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371610" y="7275091"/>
            <a:ext cx="2534027" cy="389398"/>
          </a:xfrm>
          <a:prstGeom prst="roundRect">
            <a:avLst/>
          </a:prstGeom>
          <a:solidFill>
            <a:srgbClr val="457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1221404" y="7296984"/>
            <a:ext cx="800219" cy="3385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源柔ゴシックP Bold" panose="020B0602020203020207" pitchFamily="50" charset="-128"/>
                <a:ea typeface="源柔ゴシックP Bold" panose="020B0602020203020207" pitchFamily="50" charset="-128"/>
                <a:cs typeface="源柔ゴシックP Bold" panose="020B0602020203020207" pitchFamily="50" charset="-128"/>
              </a:rPr>
              <a:t>➒受領</a:t>
            </a:r>
            <a:endParaRPr lang="en-US" altLang="ja-JP" sz="1600" dirty="0">
              <a:solidFill>
                <a:schemeClr val="bg1"/>
              </a:solidFill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3931543" y="8821922"/>
            <a:ext cx="2534027" cy="389398"/>
          </a:xfrm>
          <a:prstGeom prst="roundRect">
            <a:avLst/>
          </a:prstGeom>
          <a:solidFill>
            <a:srgbClr val="28A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371610" y="8819823"/>
            <a:ext cx="2534027" cy="389398"/>
          </a:xfrm>
          <a:prstGeom prst="roundRect">
            <a:avLst/>
          </a:prstGeom>
          <a:solidFill>
            <a:srgbClr val="457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1221404" y="8841716"/>
            <a:ext cx="800219" cy="3385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源柔ゴシックP Bold" panose="020B0602020203020207" pitchFamily="50" charset="-128"/>
                <a:ea typeface="源柔ゴシックP Bold" panose="020B0602020203020207" pitchFamily="50" charset="-128"/>
                <a:cs typeface="源柔ゴシックP Bold" panose="020B0602020203020207" pitchFamily="50" charset="-128"/>
              </a:rPr>
              <a:t>⓭受領</a:t>
            </a:r>
            <a:endParaRPr lang="en-US" altLang="ja-JP" sz="1600" dirty="0">
              <a:solidFill>
                <a:schemeClr val="bg1"/>
              </a:solidFill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-1020108" y="2689310"/>
            <a:ext cx="792000" cy="389398"/>
          </a:xfrm>
          <a:prstGeom prst="roundRect">
            <a:avLst/>
          </a:prstGeom>
          <a:solidFill>
            <a:srgbClr val="FA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3874804" y="4033070"/>
            <a:ext cx="2646878" cy="830997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r>
              <a:rPr lang="ja-JP" altLang="en-US" sz="1200" dirty="0">
                <a:solidFill>
                  <a:srgbClr val="28A838"/>
                </a:solidFill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●</a:t>
            </a:r>
            <a:r>
              <a:rPr lang="ja-JP" altLang="en-US" sz="1200" dirty="0"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町税等の未納分をお支払いいただ</a:t>
            </a:r>
            <a:endParaRPr lang="en-US" altLang="ja-JP" sz="1200" dirty="0">
              <a:latin typeface="源柔ゴシック Regular" panose="020B0302020203020207" pitchFamily="50" charset="-128"/>
              <a:ea typeface="源柔ゴシック Regular" panose="020B0302020203020207" pitchFamily="50" charset="-128"/>
              <a:cs typeface="源柔ゴシック Regular" panose="020B0302020203020207" pitchFamily="50" charset="-128"/>
            </a:endParaRPr>
          </a:p>
          <a:p>
            <a:r>
              <a:rPr lang="ja-JP" altLang="en-US" sz="1200" dirty="0"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　</a:t>
            </a:r>
            <a:r>
              <a:rPr lang="ja-JP" altLang="en-US" sz="1200" dirty="0" err="1"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け</a:t>
            </a:r>
            <a:r>
              <a:rPr lang="ja-JP" altLang="en-US" sz="1200" dirty="0"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ない場合や、事前着工等が判明</a:t>
            </a:r>
            <a:endParaRPr lang="en-US" altLang="ja-JP" sz="1200" dirty="0">
              <a:latin typeface="源柔ゴシック Regular" panose="020B0302020203020207" pitchFamily="50" charset="-128"/>
              <a:ea typeface="源柔ゴシック Regular" panose="020B0302020203020207" pitchFamily="50" charset="-128"/>
              <a:cs typeface="源柔ゴシック Regular" panose="020B0302020203020207" pitchFamily="50" charset="-128"/>
            </a:endParaRPr>
          </a:p>
          <a:p>
            <a:r>
              <a:rPr lang="ja-JP" altLang="en-US" sz="1200" dirty="0"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　した場合は、不交付となることが</a:t>
            </a:r>
            <a:endParaRPr lang="en-US" altLang="ja-JP" sz="1200" dirty="0">
              <a:latin typeface="源柔ゴシック Regular" panose="020B0302020203020207" pitchFamily="50" charset="-128"/>
              <a:ea typeface="源柔ゴシック Regular" panose="020B0302020203020207" pitchFamily="50" charset="-128"/>
              <a:cs typeface="源柔ゴシック Regular" panose="020B0302020203020207" pitchFamily="50" charset="-128"/>
            </a:endParaRPr>
          </a:p>
          <a:p>
            <a:r>
              <a:rPr lang="ja-JP" altLang="en-US" sz="1200" dirty="0"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　あります</a:t>
            </a:r>
            <a:endParaRPr lang="en-US" altLang="ja-JP" sz="1200" dirty="0">
              <a:latin typeface="源柔ゴシック Regular" panose="020B0302020203020207" pitchFamily="50" charset="-128"/>
              <a:ea typeface="源柔ゴシック Regular" panose="020B0302020203020207" pitchFamily="50" charset="-128"/>
              <a:cs typeface="源柔ゴシック Regular" panose="020B0302020203020207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286861" y="6205199"/>
            <a:ext cx="2492990" cy="461665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r>
              <a:rPr lang="ja-JP" altLang="en-US" sz="1200" dirty="0">
                <a:solidFill>
                  <a:srgbClr val="4576B5"/>
                </a:solidFill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●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実績報告書の様式は、交付決定</a:t>
            </a:r>
            <a:endParaRPr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源柔ゴシック Regular" panose="020B0302020203020207" pitchFamily="50" charset="-128"/>
              <a:ea typeface="源柔ゴシック Regular" panose="020B0302020203020207" pitchFamily="50" charset="-128"/>
              <a:cs typeface="源柔ゴシック Regular" panose="020B0302020203020207" pitchFamily="50" charset="-128"/>
            </a:endParaRPr>
          </a:p>
          <a:p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　通知と併せて郵送します</a:t>
            </a:r>
            <a:endParaRPr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源柔ゴシック Regular" panose="020B0302020203020207" pitchFamily="50" charset="-128"/>
              <a:ea typeface="源柔ゴシック Regular" panose="020B0302020203020207" pitchFamily="50" charset="-128"/>
              <a:cs typeface="源柔ゴシック Regular" panose="020B0302020203020207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286860" y="3795286"/>
            <a:ext cx="2800767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ja-JP" altLang="en-US" sz="1200" dirty="0">
                <a:solidFill>
                  <a:srgbClr val="4576B5"/>
                </a:solidFill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●</a:t>
            </a:r>
            <a:r>
              <a:rPr lang="ja-JP" altLang="en-US" sz="1200" b="1" dirty="0">
                <a:solidFill>
                  <a:srgbClr val="FF0000"/>
                </a:solidFill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申請した内容から変更があった場合</a:t>
            </a:r>
            <a:endParaRPr lang="en-US" altLang="ja-JP" sz="1200" b="1" dirty="0">
              <a:solidFill>
                <a:srgbClr val="FF0000"/>
              </a:solidFill>
              <a:latin typeface="源柔ゴシック Regular" panose="020B0302020203020207" pitchFamily="50" charset="-128"/>
              <a:ea typeface="源柔ゴシック Regular" panose="020B0302020203020207" pitchFamily="50" charset="-128"/>
              <a:cs typeface="源柔ゴシック Regular" panose="020B0302020203020207" pitchFamily="50" charset="-128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　（補助額、完了予定日等）や事業を</a:t>
            </a:r>
            <a:endParaRPr lang="en-US" altLang="ja-JP" sz="1200" b="1" dirty="0">
              <a:solidFill>
                <a:srgbClr val="FF0000"/>
              </a:solidFill>
              <a:latin typeface="源柔ゴシック Regular" panose="020B0302020203020207" pitchFamily="50" charset="-128"/>
              <a:ea typeface="源柔ゴシック Regular" panose="020B0302020203020207" pitchFamily="50" charset="-128"/>
              <a:cs typeface="源柔ゴシック Regular" panose="020B0302020203020207" pitchFamily="50" charset="-128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　中止する場合は、変更申請の手続き</a:t>
            </a:r>
            <a:endParaRPr lang="en-US" altLang="ja-JP" sz="1200" b="1" dirty="0">
              <a:solidFill>
                <a:srgbClr val="FF0000"/>
              </a:solidFill>
              <a:latin typeface="源柔ゴシック Regular" panose="020B0302020203020207" pitchFamily="50" charset="-128"/>
              <a:ea typeface="源柔ゴシック Regular" panose="020B0302020203020207" pitchFamily="50" charset="-128"/>
              <a:cs typeface="源柔ゴシック Regular" panose="020B0302020203020207" pitchFamily="50" charset="-128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　が必要です</a:t>
            </a:r>
            <a:endParaRPr lang="en-US" altLang="ja-JP" sz="1200" b="1" dirty="0">
              <a:solidFill>
                <a:srgbClr val="FF0000"/>
              </a:solidFill>
              <a:latin typeface="源柔ゴシック Regular" panose="020B0302020203020207" pitchFamily="50" charset="-128"/>
              <a:ea typeface="源柔ゴシック Regular" panose="020B0302020203020207" pitchFamily="50" charset="-128"/>
              <a:cs typeface="源柔ゴシック Regular" panose="020B0302020203020207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367369" y="8053363"/>
            <a:ext cx="2534027" cy="389398"/>
          </a:xfrm>
          <a:prstGeom prst="roundRect">
            <a:avLst/>
          </a:prstGeom>
          <a:solidFill>
            <a:srgbClr val="457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810004" y="8089111"/>
            <a:ext cx="1614545" cy="3385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源柔ゴシックP Bold" panose="020B0602020203020207" pitchFamily="50" charset="-128"/>
                <a:ea typeface="源柔ゴシックP Bold" panose="020B0602020203020207" pitchFamily="50" charset="-128"/>
                <a:cs typeface="源柔ゴシックP Bold" panose="020B0602020203020207" pitchFamily="50" charset="-128"/>
              </a:rPr>
              <a:t>➓補助金の請求</a:t>
            </a:r>
            <a:endParaRPr lang="en-US" altLang="ja-JP" sz="1600" dirty="0">
              <a:solidFill>
                <a:schemeClr val="bg1"/>
              </a:solidFill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cxnSp>
        <p:nvCxnSpPr>
          <p:cNvPr id="75" name="直線矢印コネクタ 74"/>
          <p:cNvCxnSpPr/>
          <p:nvPr/>
        </p:nvCxnSpPr>
        <p:spPr>
          <a:xfrm>
            <a:off x="2465972" y="8239117"/>
            <a:ext cx="1473476" cy="0"/>
          </a:xfrm>
          <a:prstGeom prst="straightConnector1">
            <a:avLst/>
          </a:prstGeom>
          <a:ln w="57150">
            <a:solidFill>
              <a:srgbClr val="4576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角丸四角形 75"/>
          <p:cNvSpPr/>
          <p:nvPr/>
        </p:nvSpPr>
        <p:spPr>
          <a:xfrm>
            <a:off x="3934703" y="8024778"/>
            <a:ext cx="2534027" cy="389398"/>
          </a:xfrm>
          <a:prstGeom prst="roundRect">
            <a:avLst/>
          </a:prstGeom>
          <a:solidFill>
            <a:srgbClr val="28A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4709551" y="8043026"/>
            <a:ext cx="800219" cy="3385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源柔ゴシックP Bold" panose="020B0602020203020207" pitchFamily="50" charset="-128"/>
                <a:ea typeface="源柔ゴシックP Bold" panose="020B0602020203020207" pitchFamily="50" charset="-128"/>
                <a:cs typeface="源柔ゴシックP Bold" panose="020B0602020203020207" pitchFamily="50" charset="-128"/>
              </a:rPr>
              <a:t>⓫受付</a:t>
            </a:r>
            <a:endParaRPr lang="en-US" altLang="ja-JP" sz="1600" dirty="0">
              <a:solidFill>
                <a:schemeClr val="bg1"/>
              </a:solidFill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4196640" y="8840170"/>
            <a:ext cx="1819729" cy="3385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源柔ゴシックP Bold" panose="020B0602020203020207" pitchFamily="50" charset="-128"/>
                <a:ea typeface="源柔ゴシックP Bold" panose="020B0602020203020207" pitchFamily="50" charset="-128"/>
                <a:cs typeface="源柔ゴシックP Bold" panose="020B0602020203020207" pitchFamily="50" charset="-128"/>
              </a:rPr>
              <a:t>⓬補助金の振込み</a:t>
            </a:r>
            <a:endParaRPr lang="en-US" altLang="ja-JP" sz="1600" dirty="0">
              <a:solidFill>
                <a:schemeClr val="bg1"/>
              </a:solidFill>
              <a:latin typeface="源柔ゴシックP Bold" panose="020B0602020203020207" pitchFamily="50" charset="-128"/>
              <a:ea typeface="源柔ゴシックP Bold" panose="020B0602020203020207" pitchFamily="50" charset="-128"/>
              <a:cs typeface="源柔ゴシックP Bold" panose="020B0602020203020207" pitchFamily="50" charset="-128"/>
            </a:endParaRPr>
          </a:p>
        </p:txBody>
      </p:sp>
      <p:cxnSp>
        <p:nvCxnSpPr>
          <p:cNvPr id="64" name="直線矢印コネクタ 63"/>
          <p:cNvCxnSpPr/>
          <p:nvPr/>
        </p:nvCxnSpPr>
        <p:spPr>
          <a:xfrm>
            <a:off x="5208813" y="6845376"/>
            <a:ext cx="1" cy="432000"/>
          </a:xfrm>
          <a:prstGeom prst="straightConnector1">
            <a:avLst/>
          </a:prstGeom>
          <a:ln w="57150">
            <a:solidFill>
              <a:srgbClr val="FABD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/>
          <p:cNvSpPr/>
          <p:nvPr/>
        </p:nvSpPr>
        <p:spPr>
          <a:xfrm>
            <a:off x="300700" y="2776048"/>
            <a:ext cx="2731838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ja-JP" altLang="en-US" sz="1200" dirty="0">
                <a:solidFill>
                  <a:srgbClr val="4576B5"/>
                </a:solidFill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●</a:t>
            </a:r>
            <a:r>
              <a:rPr lang="ja-JP" altLang="en-US" sz="1200" dirty="0"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交付決定まで</a:t>
            </a:r>
            <a:r>
              <a:rPr lang="en-US" altLang="ja-JP" sz="1200" dirty="0"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2</a:t>
            </a:r>
            <a:r>
              <a:rPr lang="ja-JP" altLang="en-US" sz="1200" dirty="0"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週間ほどかかります</a:t>
            </a:r>
            <a:endParaRPr lang="en-US" altLang="ja-JP" sz="1200" dirty="0">
              <a:latin typeface="源柔ゴシック Regular" panose="020B0302020203020207" pitchFamily="50" charset="-128"/>
              <a:ea typeface="源柔ゴシック Regular" panose="020B0302020203020207" pitchFamily="50" charset="-128"/>
              <a:cs typeface="源柔ゴシック Regular" panose="020B0302020203020207" pitchFamily="50" charset="-128"/>
            </a:endParaRPr>
          </a:p>
          <a:p>
            <a:r>
              <a:rPr lang="ja-JP" altLang="en-US" sz="1200" dirty="0">
                <a:latin typeface="源柔ゴシック Regular" panose="020B0302020203020207" pitchFamily="50" charset="-128"/>
                <a:ea typeface="源柔ゴシック Regular" panose="020B0302020203020207" pitchFamily="50" charset="-128"/>
                <a:cs typeface="源柔ゴシック Regular" panose="020B0302020203020207" pitchFamily="50" charset="-128"/>
              </a:rPr>
              <a:t>　のでご了承ください</a:t>
            </a:r>
            <a:endParaRPr lang="en-US" altLang="ja-JP" sz="1200" dirty="0">
              <a:latin typeface="源柔ゴシック Regular" panose="020B0302020203020207" pitchFamily="50" charset="-128"/>
              <a:ea typeface="源柔ゴシック Regular" panose="020B0302020203020207" pitchFamily="50" charset="-128"/>
              <a:cs typeface="源柔ゴシック Regular" panose="020B0302020203020207" pitchFamily="50" charset="-128"/>
            </a:endParaRPr>
          </a:p>
        </p:txBody>
      </p:sp>
      <p:grpSp>
        <p:nvGrpSpPr>
          <p:cNvPr id="72" name="グループ化 71"/>
          <p:cNvGrpSpPr/>
          <p:nvPr/>
        </p:nvGrpSpPr>
        <p:grpSpPr>
          <a:xfrm>
            <a:off x="344354" y="187315"/>
            <a:ext cx="1346844" cy="425003"/>
            <a:chOff x="153757" y="193184"/>
            <a:chExt cx="1346844" cy="425003"/>
          </a:xfrm>
        </p:grpSpPr>
        <p:sp>
          <p:nvSpPr>
            <p:cNvPr id="78" name="正方形/長方形 77"/>
            <p:cNvSpPr/>
            <p:nvPr/>
          </p:nvSpPr>
          <p:spPr>
            <a:xfrm>
              <a:off x="175359" y="193184"/>
              <a:ext cx="1312363" cy="425003"/>
            </a:xfrm>
            <a:prstGeom prst="rect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79" name="テキスト ボックス 2"/>
            <p:cNvSpPr txBox="1"/>
            <p:nvPr/>
          </p:nvSpPr>
          <p:spPr>
            <a:xfrm>
              <a:off x="153757" y="207499"/>
              <a:ext cx="1346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令和</a:t>
              </a:r>
              <a:r>
                <a:rPr lang="ja-JP" altLang="en-US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７</a:t>
              </a:r>
              <a:r>
                <a:rPr kumimoji="1" lang="ja-JP" altLang="en-US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年度</a:t>
              </a:r>
              <a:endPara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482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474</TotalTime>
  <Words>135</Words>
  <Application>Microsoft Office PowerPoint</Application>
  <PresentationFormat>A4 210 x 297 mm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Ｐゴシック</vt:lpstr>
      <vt:lpstr>マメロン</vt:lpstr>
      <vt:lpstr>源柔ゴシック Regular</vt:lpstr>
      <vt:lpstr>源柔ゴシックP Bold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德永　里彩子</dc:creator>
  <cp:lastModifiedBy>飯星　真幸</cp:lastModifiedBy>
  <cp:revision>77</cp:revision>
  <cp:lastPrinted>2021-06-02T00:53:07Z</cp:lastPrinted>
  <dcterms:created xsi:type="dcterms:W3CDTF">2020-07-06T05:38:03Z</dcterms:created>
  <dcterms:modified xsi:type="dcterms:W3CDTF">2025-03-11T05:40:16Z</dcterms:modified>
</cp:coreProperties>
</file>