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9" r:id="rId4"/>
  </p:sldMasterIdLst>
  <p:notesMasterIdLst>
    <p:notesMasterId r:id="rId13"/>
  </p:notesMasterIdLst>
  <p:sldIdLst>
    <p:sldId id="288" r:id="rId5"/>
    <p:sldId id="336" r:id="rId6"/>
    <p:sldId id="330" r:id="rId7"/>
    <p:sldId id="337" r:id="rId8"/>
    <p:sldId id="331" r:id="rId9"/>
    <p:sldId id="332" r:id="rId10"/>
    <p:sldId id="334" r:id="rId11"/>
    <p:sldId id="335" r:id="rId12"/>
  </p:sldIdLst>
  <p:sldSz cx="9144000" cy="6858000" type="screen4x3"/>
  <p:notesSz cx="6737350" cy="98694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EAEA63D-E6DF-9942-8174-12EE38660D51}" name="境　健太" initials="境　健太" userId="S::c0173319@cnet.city.kumamoto.kumamoto.jp::a52b9825-d163-4cab-8be4-ddc4ada0200e" providerId="AD"/>
  <p188:author id="{6331A273-464C-D00C-8826-7F337164956F}" name="桑原　孝徳" initials="孝桑" userId="S::c0139295@cnet.city.kumamoto.kumamoto.jp::f054fe13-18c2-4553-9d96-1a335b9dc44a"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DCF0EA"/>
    <a:srgbClr val="00B050"/>
    <a:srgbClr val="FF3300"/>
    <a:srgbClr val="FF6600"/>
    <a:srgbClr val="BFA9D7"/>
    <a:srgbClr val="E19087"/>
    <a:srgbClr val="F1D499"/>
    <a:srgbClr val="579F93"/>
    <a:srgbClr val="76D495"/>
    <a:srgbClr val="E3DE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中間スタイル 4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淡色スタイル 2 - アクセント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339" autoAdjust="0"/>
    <p:restoredTop sz="93493" autoAdjust="0"/>
  </p:normalViewPr>
  <p:slideViewPr>
    <p:cSldViewPr snapToGrid="0">
      <p:cViewPr varScale="1">
        <p:scale>
          <a:sx n="110" d="100"/>
          <a:sy n="110" d="100"/>
        </p:scale>
        <p:origin x="1488" y="102"/>
      </p:cViewPr>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8/10/relationships/authors" Target="author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518" cy="4951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6273" y="0"/>
            <a:ext cx="2919518" cy="495188"/>
          </a:xfrm>
          <a:prstGeom prst="rect">
            <a:avLst/>
          </a:prstGeom>
        </p:spPr>
        <p:txBody>
          <a:bodyPr vert="horz" lIns="91440" tIns="45720" rIns="91440" bIns="45720" rtlCol="0"/>
          <a:lstStyle>
            <a:lvl1pPr algn="r">
              <a:defRPr sz="1200"/>
            </a:lvl1pPr>
          </a:lstStyle>
          <a:p>
            <a:fld id="{F0A5DAD1-284B-419F-9F00-D0D8BBC68AF9}" type="datetimeFigureOut">
              <a:rPr kumimoji="1" lang="ja-JP" altLang="en-US" smtClean="0"/>
              <a:t>2025/12/18</a:t>
            </a:fld>
            <a:endParaRPr kumimoji="1" lang="ja-JP" altLang="en-US"/>
          </a:p>
        </p:txBody>
      </p:sp>
      <p:sp>
        <p:nvSpPr>
          <p:cNvPr id="4" name="スライド イメージ プレースホルダー 3"/>
          <p:cNvSpPr>
            <a:spLocks noGrp="1" noRot="1" noChangeAspect="1"/>
          </p:cNvSpPr>
          <p:nvPr>
            <p:ph type="sldImg" idx="2"/>
          </p:nvPr>
        </p:nvSpPr>
        <p:spPr>
          <a:xfrm>
            <a:off x="1149350" y="1233488"/>
            <a:ext cx="4438650" cy="333057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735" y="4749691"/>
            <a:ext cx="5389880" cy="388611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4301"/>
            <a:ext cx="2919518" cy="4951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6273" y="9374301"/>
            <a:ext cx="2919518" cy="495187"/>
          </a:xfrm>
          <a:prstGeom prst="rect">
            <a:avLst/>
          </a:prstGeom>
        </p:spPr>
        <p:txBody>
          <a:bodyPr vert="horz" lIns="91440" tIns="45720" rIns="91440" bIns="45720" rtlCol="0" anchor="b"/>
          <a:lstStyle>
            <a:lvl1pPr algn="r">
              <a:defRPr sz="1200"/>
            </a:lvl1pPr>
          </a:lstStyle>
          <a:p>
            <a:fld id="{AFB9DFF1-7B9B-4227-9867-C3BCC216872B}" type="slidenum">
              <a:rPr kumimoji="1" lang="ja-JP" altLang="en-US" smtClean="0"/>
              <a:t>‹#›</a:t>
            </a:fld>
            <a:endParaRPr kumimoji="1" lang="ja-JP" altLang="en-US"/>
          </a:p>
        </p:txBody>
      </p:sp>
    </p:spTree>
    <p:extLst>
      <p:ext uri="{BB962C8B-B14F-4D97-AF65-F5344CB8AC3E}">
        <p14:creationId xmlns:p14="http://schemas.microsoft.com/office/powerpoint/2010/main" val="150948412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9350" y="1233488"/>
            <a:ext cx="4438650" cy="3330575"/>
          </a:xfrm>
        </p:spPr>
      </p:sp>
      <p:sp>
        <p:nvSpPr>
          <p:cNvPr id="3" name="ノート プレースホルダー 2"/>
          <p:cNvSpPr>
            <a:spLocks noGrp="1"/>
          </p:cNvSpPr>
          <p:nvPr>
            <p:ph type="body" idx="1"/>
          </p:nvPr>
        </p:nvSpPr>
        <p:spPr/>
        <p:txBody>
          <a:bodyPr/>
          <a:lstStyle/>
          <a:p>
            <a:r>
              <a:rPr kumimoji="1" lang="ja-JP" altLang="en-US" sz="900" dirty="0"/>
              <a:t>・熊本市脱炭素戦略課の桑原です。</a:t>
            </a:r>
            <a:endParaRPr kumimoji="1" lang="en-US" altLang="ja-JP" sz="9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t>・議題３にかかる資料について、資料３－１素案概要版を用いてご説明いたします。</a:t>
            </a:r>
            <a:endParaRPr kumimoji="1" lang="en-US" altLang="ja-JP" sz="900" dirty="0"/>
          </a:p>
        </p:txBody>
      </p:sp>
      <p:sp>
        <p:nvSpPr>
          <p:cNvPr id="4" name="スライド番号プレースホルダー 3"/>
          <p:cNvSpPr>
            <a:spLocks noGrp="1"/>
          </p:cNvSpPr>
          <p:nvPr>
            <p:ph type="sldNum" sz="quarter" idx="5"/>
          </p:nvPr>
        </p:nvSpPr>
        <p:spPr/>
        <p:txBody>
          <a:bodyPr/>
          <a:lstStyle/>
          <a:p>
            <a:fld id="{AFB9DFF1-7B9B-4227-9867-C3BCC216872B}" type="slidenum">
              <a:rPr kumimoji="1" lang="ja-JP" altLang="en-US" smtClean="0"/>
              <a:t>1</a:t>
            </a:fld>
            <a:endParaRPr kumimoji="1" lang="ja-JP" altLang="en-US"/>
          </a:p>
        </p:txBody>
      </p:sp>
    </p:spTree>
    <p:extLst>
      <p:ext uri="{BB962C8B-B14F-4D97-AF65-F5344CB8AC3E}">
        <p14:creationId xmlns:p14="http://schemas.microsoft.com/office/powerpoint/2010/main" val="282698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900" dirty="0"/>
              <a:t>・「都市圏が目指す２０５０年地域脱炭素の姿」のイメージ図</a:t>
            </a:r>
            <a:endParaRPr kumimoji="1" lang="en-US" altLang="ja-JP" sz="900" dirty="0"/>
          </a:p>
          <a:p>
            <a:r>
              <a:rPr kumimoji="1" lang="ja-JP" altLang="en-US" sz="900" dirty="0"/>
              <a:t>・様々な脱炭素の要素を取り入れたものとなっており、住民・事業者が見て、「カーボンニュートラルが達成した場合の未来の都市圏」を示したもの</a:t>
            </a:r>
            <a:endParaRPr kumimoji="1" lang="en-US" altLang="ja-JP" sz="9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t>・住民等へ配布する計画の概要版については、このイメージ図を用いて、住民がどのように行動し、結果どうなっていくのか、できる限り分かりやすいものを作成したいと考えております。</a:t>
            </a:r>
            <a:endParaRPr kumimoji="1" lang="en-US" altLang="ja-JP" sz="900" dirty="0">
              <a:solidFill>
                <a:schemeClr val="tx1"/>
              </a:solidFill>
              <a:uFill>
                <a:solidFill>
                  <a:schemeClr val="accent1"/>
                </a:solidFill>
              </a:uFill>
              <a:latin typeface="UD デジタル 教科書体 NP" panose="02020400000000000000" pitchFamily="18" charset="-128"/>
              <a:ea typeface="UD デジタル 教科書体 NP" panose="02020400000000000000" pitchFamily="18" charset="-128"/>
            </a:endParaRPr>
          </a:p>
        </p:txBody>
      </p:sp>
      <p:sp>
        <p:nvSpPr>
          <p:cNvPr id="4" name="スライド番号プレースホルダー 3"/>
          <p:cNvSpPr>
            <a:spLocks noGrp="1"/>
          </p:cNvSpPr>
          <p:nvPr>
            <p:ph type="sldNum" sz="quarter" idx="5"/>
          </p:nvPr>
        </p:nvSpPr>
        <p:spPr/>
        <p:txBody>
          <a:bodyPr/>
          <a:lstStyle/>
          <a:p>
            <a:fld id="{AFB9DFF1-7B9B-4227-9867-C3BCC216872B}" type="slidenum">
              <a:rPr kumimoji="1" lang="ja-JP" altLang="en-US" smtClean="0"/>
              <a:t>2</a:t>
            </a:fld>
            <a:endParaRPr kumimoji="1" lang="ja-JP" altLang="en-US"/>
          </a:p>
        </p:txBody>
      </p:sp>
    </p:spTree>
    <p:extLst>
      <p:ext uri="{BB962C8B-B14F-4D97-AF65-F5344CB8AC3E}">
        <p14:creationId xmlns:p14="http://schemas.microsoft.com/office/powerpoint/2010/main" val="7591622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900" dirty="0"/>
              <a:t>・それでは本計画について時間の都合上、要点を絞ってご説明させていただきます。</a:t>
            </a:r>
            <a:endParaRPr kumimoji="1" lang="en-US" altLang="ja-JP" sz="900" dirty="0"/>
          </a:p>
          <a:p>
            <a:r>
              <a:rPr kumimoji="1" lang="ja-JP" altLang="en-US" sz="900" dirty="0"/>
              <a:t>・まず第２次計画の「計画期間」は、令和</a:t>
            </a:r>
            <a:r>
              <a:rPr kumimoji="1" lang="en-US" altLang="ja-JP" sz="900" dirty="0"/>
              <a:t>8</a:t>
            </a:r>
            <a:r>
              <a:rPr kumimoji="1" lang="ja-JP" altLang="en-US" sz="900" dirty="0"/>
              <a:t>年度～令和</a:t>
            </a:r>
            <a:r>
              <a:rPr kumimoji="1" lang="en-US" altLang="ja-JP" sz="900" dirty="0"/>
              <a:t>17</a:t>
            </a:r>
            <a:r>
              <a:rPr kumimoji="1" lang="ja-JP" altLang="en-US" sz="900" dirty="0"/>
              <a:t>年度であり、中間年度である令和</a:t>
            </a:r>
            <a:r>
              <a:rPr kumimoji="1" lang="en-US" altLang="ja-JP" sz="900" dirty="0"/>
              <a:t>12</a:t>
            </a:r>
            <a:r>
              <a:rPr kumimoji="1" lang="ja-JP" altLang="en-US" sz="900" dirty="0"/>
              <a:t>年度及びその他必要に応じて、計画内容の見直しを行います。</a:t>
            </a:r>
            <a:endParaRPr kumimoji="1" lang="en-US" altLang="ja-JP" sz="900" dirty="0"/>
          </a:p>
          <a:p>
            <a:r>
              <a:rPr kumimoji="1" lang="ja-JP" altLang="en-US" sz="900" dirty="0"/>
              <a:t>・「対象範囲」についての記載ですが、都市圏のうち荒尾市は独自の地方公共団体実行計画に基づき推進しているとして、２３市町村を対象範囲としております。</a:t>
            </a:r>
            <a:endParaRPr kumimoji="1" lang="en-US" altLang="ja-JP" sz="900" dirty="0"/>
          </a:p>
          <a:p>
            <a:endParaRPr kumimoji="1" lang="en-US" altLang="ja-JP" sz="900" dirty="0"/>
          </a:p>
          <a:p>
            <a:r>
              <a:rPr kumimoji="1" lang="ja-JP" altLang="en-US" sz="900" dirty="0"/>
              <a:t>・第１章は「地球温暖化に関する国内外の動向」として、都市圏を含め国内外で起きた主な出来事を抜粋して記載しています。</a:t>
            </a:r>
            <a:endParaRPr kumimoji="1" lang="en-US" altLang="ja-JP" sz="900" dirty="0"/>
          </a:p>
          <a:p>
            <a:endParaRPr kumimoji="1" lang="en-US" altLang="ja-JP" sz="900" dirty="0"/>
          </a:p>
          <a:p>
            <a:r>
              <a:rPr kumimoji="1" lang="ja-JP" altLang="en-US" sz="900" dirty="0"/>
              <a:t>・続いて第２章「熊本連携中枢都市圏地球温暖化対策実行計画の振り返り」では、第１次計画の実施状況と今後の課題を記載しています。</a:t>
            </a:r>
            <a:endParaRPr kumimoji="1" lang="en-US" altLang="ja-JP" sz="900" dirty="0"/>
          </a:p>
          <a:p>
            <a:r>
              <a:rPr kumimoji="1" lang="ja-JP" altLang="en-US" sz="900" dirty="0"/>
              <a:t>・前提として、この第１次計画の振り返りは、策定当時の都市圏、１８市町村の内容となっております。</a:t>
            </a:r>
            <a:endParaRPr kumimoji="1" lang="en-US" altLang="ja-JP" sz="900" dirty="0"/>
          </a:p>
          <a:p>
            <a:r>
              <a:rPr kumimoji="1" lang="ja-JP" altLang="en-US" sz="900" dirty="0"/>
              <a:t>・青背景に総括として記載をしておりますが、</a:t>
            </a:r>
            <a:r>
              <a:rPr kumimoji="1" lang="en-US" altLang="ja-JP" sz="900" dirty="0"/>
              <a:t>2020</a:t>
            </a:r>
            <a:r>
              <a:rPr kumimoji="1" lang="ja-JP" altLang="en-US" sz="900" dirty="0"/>
              <a:t>年度の温室効果ガス削減割合は</a:t>
            </a:r>
            <a:r>
              <a:rPr kumimoji="1" lang="en-US" altLang="ja-JP" sz="900" dirty="0"/>
              <a:t>34.8</a:t>
            </a:r>
            <a:r>
              <a:rPr kumimoji="1" lang="ja-JP" altLang="en-US" sz="900" dirty="0"/>
              <a:t>％で、第１次計画の短期目標である</a:t>
            </a:r>
            <a:r>
              <a:rPr kumimoji="1" lang="en-US" altLang="ja-JP" sz="900" dirty="0"/>
              <a:t>2025</a:t>
            </a:r>
            <a:r>
              <a:rPr kumimoji="1" lang="ja-JP" altLang="en-US" sz="900" dirty="0"/>
              <a:t>年度</a:t>
            </a:r>
            <a:r>
              <a:rPr kumimoji="1" lang="en-US" altLang="ja-JP" sz="900" dirty="0"/>
              <a:t>33</a:t>
            </a:r>
            <a:r>
              <a:rPr kumimoji="1" lang="ja-JP" altLang="en-US" sz="900" dirty="0"/>
              <a:t>％以上削減を達成する見込みとなっています。</a:t>
            </a:r>
            <a:endParaRPr kumimoji="1" lang="en-US" altLang="ja-JP" sz="900" dirty="0"/>
          </a:p>
          <a:p>
            <a:r>
              <a:rPr kumimoji="1" lang="ja-JP" altLang="en-US" sz="900" dirty="0"/>
              <a:t>・内訳をみると運輸部門の削減割合が他３部門と比べ低いことから、公共交通の利用促進など、運輸部門の取組強化が必要であると考えております。</a:t>
            </a:r>
            <a:endParaRPr kumimoji="1" lang="en-US" altLang="ja-JP" sz="9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t>・また、青点線部分ですが、「温室効果ガス排出量の算定方法の見直しについて」を記載しています。</a:t>
            </a:r>
            <a:endParaRPr kumimoji="1" lang="en-US" altLang="ja-JP" sz="9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t>・これは「温対法」の改正や、環境省が策定する「地方公共団体実行計画策定・実施マニュアル」の改定により、推計に用いる係数や、推計方法が見直されたことで、本計画で示す温室効果ガス排出量の算定や目標値等の設定にも影響があることから、記載しているものです。</a:t>
            </a:r>
            <a:endParaRPr kumimoji="1" lang="en-US" altLang="ja-JP" sz="900" dirty="0"/>
          </a:p>
          <a:p>
            <a:endParaRPr kumimoji="1" lang="ja-JP" altLang="en-US" dirty="0"/>
          </a:p>
        </p:txBody>
      </p:sp>
      <p:sp>
        <p:nvSpPr>
          <p:cNvPr id="4" name="スライド番号プレースホルダー 3"/>
          <p:cNvSpPr>
            <a:spLocks noGrp="1"/>
          </p:cNvSpPr>
          <p:nvPr>
            <p:ph type="sldNum" sz="quarter" idx="5"/>
          </p:nvPr>
        </p:nvSpPr>
        <p:spPr/>
        <p:txBody>
          <a:bodyPr/>
          <a:lstStyle/>
          <a:p>
            <a:fld id="{AFB9DFF1-7B9B-4227-9867-C3BCC216872B}" type="slidenum">
              <a:rPr kumimoji="1" lang="ja-JP" altLang="en-US" smtClean="0"/>
              <a:t>3</a:t>
            </a:fld>
            <a:endParaRPr kumimoji="1" lang="ja-JP" altLang="en-US"/>
          </a:p>
        </p:txBody>
      </p:sp>
    </p:spTree>
    <p:extLst>
      <p:ext uri="{BB962C8B-B14F-4D97-AF65-F5344CB8AC3E}">
        <p14:creationId xmlns:p14="http://schemas.microsoft.com/office/powerpoint/2010/main" val="23415901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900" dirty="0"/>
              <a:t>・続いて第３章「地球温暖化に関する都市圏の現状」についてです。</a:t>
            </a:r>
            <a:endParaRPr kumimoji="1" lang="en-US" altLang="ja-JP" sz="900" dirty="0"/>
          </a:p>
          <a:p>
            <a:r>
              <a:rPr kumimoji="1" lang="ja-JP" altLang="en-US" sz="900" dirty="0"/>
              <a:t>・この章以降で示すデータは荒尾市を除く都市圏</a:t>
            </a:r>
            <a:r>
              <a:rPr kumimoji="1" lang="en-US" altLang="ja-JP" sz="900" dirty="0"/>
              <a:t>23</a:t>
            </a:r>
            <a:r>
              <a:rPr kumimoji="1" lang="ja-JP" altLang="en-US" sz="900" dirty="0"/>
              <a:t>市町村で算定した数値となっております。</a:t>
            </a:r>
            <a:endParaRPr kumimoji="1" lang="en-US" altLang="ja-JP" sz="900" dirty="0"/>
          </a:p>
          <a:p>
            <a:r>
              <a:rPr kumimoji="1" lang="ja-JP" altLang="en-US" sz="900" dirty="0"/>
              <a:t>・まず全体の温室効果ガス排出状況についてですが、</a:t>
            </a:r>
            <a:r>
              <a:rPr kumimoji="1" lang="en-US" altLang="ja-JP" sz="900" dirty="0"/>
              <a:t>2022</a:t>
            </a:r>
            <a:r>
              <a:rPr kumimoji="1" lang="ja-JP" altLang="en-US" sz="900" dirty="0"/>
              <a:t>年度で</a:t>
            </a:r>
            <a:r>
              <a:rPr kumimoji="1" lang="en-US" altLang="ja-JP" sz="900" dirty="0"/>
              <a:t>24.1</a:t>
            </a:r>
            <a:r>
              <a:rPr kumimoji="1" lang="ja-JP" altLang="en-US" sz="900" dirty="0"/>
              <a:t>％削減となっております。</a:t>
            </a:r>
            <a:endParaRPr kumimoji="1" lang="en-US" altLang="ja-JP" sz="900" dirty="0"/>
          </a:p>
          <a:p>
            <a:r>
              <a:rPr kumimoji="1" lang="ja-JP" altLang="en-US" sz="900" dirty="0"/>
              <a:t>・第１次計画の削減率の推移と比べ、削減割合が全体的に減少しておりますが、これは先程説明した算定方法の見直しが大きな要因となっております。</a:t>
            </a:r>
            <a:endParaRPr kumimoji="1" lang="en-US" altLang="ja-JP" sz="900" dirty="0"/>
          </a:p>
          <a:p>
            <a:r>
              <a:rPr kumimoji="1" lang="ja-JP" altLang="en-US" sz="900" dirty="0"/>
              <a:t>・温室効果ガス全体及び部門別において、２０１３年の基準年度に比べ減少傾向ですが、近年は運輸部門を除き、折れ線で示す電力の排出係数に比例する形で増減を繰り返しております。</a:t>
            </a:r>
            <a:endParaRPr kumimoji="1" lang="en-US" altLang="ja-JP" sz="900" dirty="0"/>
          </a:p>
          <a:p>
            <a:endParaRPr kumimoji="1" lang="en-US" altLang="ja-JP" sz="900" dirty="0"/>
          </a:p>
          <a:p>
            <a:r>
              <a:rPr kumimoji="1" lang="ja-JP" altLang="en-US" sz="900" dirty="0"/>
              <a:t>・部門別の排出状況はご覧のとおりとなっており、産業部門・業務その他部門・家庭部門は基準年度から減少傾向にあるものの、こちらも折れ線で示している電気の排出係数の影響により近年では増減を繰り返しております。</a:t>
            </a:r>
            <a:endParaRPr kumimoji="1" lang="en-US" altLang="ja-JP" sz="900" dirty="0"/>
          </a:p>
          <a:p>
            <a:r>
              <a:rPr kumimoji="1" lang="ja-JP" altLang="en-US" sz="900" dirty="0"/>
              <a:t>・運輸部門は、以前に比べ</a:t>
            </a:r>
            <a:r>
              <a:rPr kumimoji="1" lang="en-US" altLang="ja-JP" sz="900" dirty="0"/>
              <a:t>EV</a:t>
            </a:r>
            <a:r>
              <a:rPr kumimoji="1" lang="ja-JP" altLang="en-US" sz="900" dirty="0"/>
              <a:t>等の普及が進んできていることから１台あたりの排出量が減少しているものの、自動車の保有台数はあまり減少しておりません。</a:t>
            </a:r>
            <a:endParaRPr kumimoji="1" lang="en-US" altLang="ja-JP" sz="900" dirty="0"/>
          </a:p>
          <a:p>
            <a:r>
              <a:rPr kumimoji="1" lang="ja-JP" altLang="en-US" sz="900" dirty="0"/>
              <a:t>・削減、渋滞等が大きく解消できていない現状があり、渋滞に伴う燃費部分の課題があることから、減少幅が少ないものと推察しております。</a:t>
            </a:r>
            <a:endParaRPr kumimoji="1" lang="en-US" altLang="ja-JP" sz="900" dirty="0"/>
          </a:p>
          <a:p>
            <a:endParaRPr kumimoji="1" lang="en-US" altLang="ja-JP" sz="900" dirty="0"/>
          </a:p>
          <a:p>
            <a:r>
              <a:rPr kumimoji="1" lang="ja-JP" altLang="en-US" sz="900" dirty="0"/>
              <a:t>・都市圏における温室効果ガスの割合として、熊本市が多くの割合を占めておりますが、一人当たりの割合をみていくと、産業部門で人口の少ない市町村が高くなるなど、市町村ごとに特色がみられます。</a:t>
            </a:r>
            <a:endParaRPr kumimoji="1" lang="en-US" altLang="ja-JP" sz="900" dirty="0"/>
          </a:p>
          <a:p>
            <a:r>
              <a:rPr kumimoji="1" lang="ja-JP" altLang="en-US" sz="900" dirty="0"/>
              <a:t>・市町村別の一人当たりの排出量は素案本冊４０ページに記載しております。</a:t>
            </a:r>
            <a:endParaRPr kumimoji="1" lang="en-US" altLang="ja-JP" sz="900" dirty="0"/>
          </a:p>
          <a:p>
            <a:endParaRPr kumimoji="1" lang="en-US" altLang="ja-JP" sz="900" dirty="0"/>
          </a:p>
          <a:p>
            <a:endParaRPr kumimoji="1" lang="ja-JP" altLang="en-US" dirty="0"/>
          </a:p>
        </p:txBody>
      </p:sp>
      <p:sp>
        <p:nvSpPr>
          <p:cNvPr id="4" name="スライド番号プレースホルダー 3"/>
          <p:cNvSpPr>
            <a:spLocks noGrp="1"/>
          </p:cNvSpPr>
          <p:nvPr>
            <p:ph type="sldNum" sz="quarter" idx="5"/>
          </p:nvPr>
        </p:nvSpPr>
        <p:spPr/>
        <p:txBody>
          <a:bodyPr/>
          <a:lstStyle/>
          <a:p>
            <a:fld id="{AFB9DFF1-7B9B-4227-9867-C3BCC216872B}" type="slidenum">
              <a:rPr kumimoji="1" lang="ja-JP" altLang="en-US" smtClean="0"/>
              <a:t>4</a:t>
            </a:fld>
            <a:endParaRPr kumimoji="1" lang="ja-JP" altLang="en-US"/>
          </a:p>
        </p:txBody>
      </p:sp>
    </p:spTree>
    <p:extLst>
      <p:ext uri="{BB962C8B-B14F-4D97-AF65-F5344CB8AC3E}">
        <p14:creationId xmlns:p14="http://schemas.microsoft.com/office/powerpoint/2010/main" val="9255515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・続いて、５ページをお願いします。</a:t>
            </a:r>
            <a:endParaRPr kumimoji="1" lang="en-US" altLang="ja-JP" dirty="0"/>
          </a:p>
          <a:p>
            <a:r>
              <a:rPr kumimoji="1" lang="ja-JP" altLang="en-US" dirty="0"/>
              <a:t>・上段青枠では部門以外で特に排出割合が大きい「廃棄物分野・農業分野」を記載しており、・廃棄物分野は「廃プラスチック類の焼却」、農業分野は「家畜の飼養（しよう）」が主な割合となっています。</a:t>
            </a:r>
            <a:endParaRPr kumimoji="1" lang="en-US" altLang="ja-JP" dirty="0"/>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・続いて第４章「基本理念と目指す姿及び温室効果ガスの削減目標」についてです。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・第２次計画の基本理念は１次計画から引継ぎ、目指す姿を新たに３つ設定いたしました。</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・温室効果ガス削減目標は、記載のとおり</a:t>
            </a:r>
            <a:r>
              <a:rPr kumimoji="1" lang="en-US" altLang="ja-JP" dirty="0"/>
              <a:t>2030</a:t>
            </a:r>
            <a:r>
              <a:rPr kumimoji="1" lang="ja-JP" altLang="en-US" dirty="0"/>
              <a:t>年度</a:t>
            </a:r>
            <a:r>
              <a:rPr kumimoji="1" lang="en-US" altLang="ja-JP" dirty="0"/>
              <a:t>53</a:t>
            </a:r>
            <a:r>
              <a:rPr kumimoji="1" lang="ja-JP" altLang="en-US" dirty="0"/>
              <a:t>％以上削減、</a:t>
            </a:r>
            <a:r>
              <a:rPr kumimoji="1" lang="en-US" altLang="ja-JP" dirty="0"/>
              <a:t>2035</a:t>
            </a:r>
            <a:r>
              <a:rPr kumimoji="1" lang="ja-JP" altLang="en-US" dirty="0"/>
              <a:t>年度</a:t>
            </a:r>
            <a:r>
              <a:rPr kumimoji="1" lang="en-US" altLang="ja-JP" dirty="0"/>
              <a:t>64</a:t>
            </a:r>
            <a:r>
              <a:rPr kumimoji="1" lang="ja-JP" altLang="en-US" dirty="0"/>
              <a:t>％以上削減、</a:t>
            </a:r>
            <a:r>
              <a:rPr kumimoji="1" lang="en-US" altLang="ja-JP" dirty="0"/>
              <a:t>2040</a:t>
            </a:r>
            <a:r>
              <a:rPr kumimoji="1" lang="ja-JP" altLang="en-US" dirty="0"/>
              <a:t>年度</a:t>
            </a:r>
            <a:r>
              <a:rPr kumimoji="1" lang="en-US" altLang="ja-JP" dirty="0"/>
              <a:t>77</a:t>
            </a:r>
            <a:r>
              <a:rPr kumimoji="1" lang="ja-JP" altLang="en-US" dirty="0"/>
              <a:t>％以上として国の目標を超える目標を設定しております。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・この設定にあたっては、市町村別目標を示しており、その割合を合算し設定したものです。市町村ごとの目標は本冊６２ページに記載しております。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・この目標達成のためには、追加的な対策を実施しない場合の温室効果ガス排出量の推計値に加え、国・都市圏が取組む追加的な対策を実施していく必要があります。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・また、右に示す通り、今回から部門別目標も新たに設定いたします。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・こちらは、部門ごとの排出量の現状を踏まえ、全体の削減目標と整合をとる形で設定しています。</a:t>
            </a:r>
          </a:p>
          <a:p>
            <a:endParaRPr kumimoji="1" lang="en-US" altLang="ja-JP" dirty="0"/>
          </a:p>
          <a:p>
            <a:r>
              <a:rPr kumimoji="1" lang="ja-JP" altLang="en-US" dirty="0"/>
              <a:t>・その下の緑点線及び青点線で囲っている部分は、部門ごとの現状と課題を踏まえ、対策の今後の方向性を示したものとして記載しております。</a:t>
            </a:r>
          </a:p>
        </p:txBody>
      </p:sp>
      <p:sp>
        <p:nvSpPr>
          <p:cNvPr id="4" name="スライド番号プレースホルダー 3"/>
          <p:cNvSpPr>
            <a:spLocks noGrp="1"/>
          </p:cNvSpPr>
          <p:nvPr>
            <p:ph type="sldNum" sz="quarter" idx="5"/>
          </p:nvPr>
        </p:nvSpPr>
        <p:spPr/>
        <p:txBody>
          <a:bodyPr/>
          <a:lstStyle/>
          <a:p>
            <a:fld id="{AFB9DFF1-7B9B-4227-9867-C3BCC216872B}" type="slidenum">
              <a:rPr kumimoji="1" lang="ja-JP" altLang="en-US" smtClean="0"/>
              <a:t>5</a:t>
            </a:fld>
            <a:endParaRPr kumimoji="1" lang="ja-JP" altLang="en-US"/>
          </a:p>
        </p:txBody>
      </p:sp>
    </p:spTree>
    <p:extLst>
      <p:ext uri="{BB962C8B-B14F-4D97-AF65-F5344CB8AC3E}">
        <p14:creationId xmlns:p14="http://schemas.microsoft.com/office/powerpoint/2010/main" val="8250448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・続いて６ページをお願いします。</a:t>
            </a:r>
            <a:endParaRPr kumimoji="1" lang="en-US" altLang="ja-JP" dirty="0"/>
          </a:p>
          <a:p>
            <a:r>
              <a:rPr kumimoji="1" lang="ja-JP" altLang="en-US" dirty="0"/>
              <a:t>・第５章では計画の基本方針と対策、基本方針ごとの指標・目標、適応策について記載しております。</a:t>
            </a:r>
            <a:endParaRPr kumimoji="1" lang="en-US" altLang="ja-JP" dirty="0"/>
          </a:p>
          <a:p>
            <a:endParaRPr kumimoji="1" lang="en-US" altLang="ja-JP" dirty="0"/>
          </a:p>
          <a:p>
            <a:r>
              <a:rPr kumimoji="1" lang="ja-JP" altLang="en-US" dirty="0"/>
              <a:t>・まず基本方針と対策ですが、第２次計画は５つの基本方針、１３の対策、６５の施策で構成しており、その施策からなる市町村ごとの事業をアクションプランとして管理していくこととしております。</a:t>
            </a:r>
            <a:endParaRPr kumimoji="1" lang="en-US" altLang="ja-JP" dirty="0"/>
          </a:p>
          <a:p>
            <a:r>
              <a:rPr kumimoji="1" lang="ja-JP" altLang="en-US" dirty="0"/>
              <a:t>・市町村ごとに取り組む施策・事業例については、本冊の８０ページ以降に記載しております。</a:t>
            </a:r>
            <a:endParaRPr kumimoji="1" lang="en-US" altLang="ja-JP" dirty="0"/>
          </a:p>
          <a:p>
            <a:r>
              <a:rPr kumimoji="1" lang="ja-JP" altLang="en-US" dirty="0"/>
              <a:t>・この基本方針と対策については骨子で策定している内容ですが、全庁照会によりいただいたご意見等を踏まえ、一部内容を修正しております。</a:t>
            </a:r>
            <a:endParaRPr kumimoji="1" lang="en-US" altLang="ja-JP" dirty="0"/>
          </a:p>
          <a:p>
            <a:endParaRPr kumimoji="1" lang="en-US" altLang="ja-JP" dirty="0"/>
          </a:p>
          <a:p>
            <a:r>
              <a:rPr kumimoji="1" lang="ja-JP" altLang="en-US" dirty="0"/>
              <a:t>・右の基本方針毎の施策に関する指標・目標は、現計画では設定しておらず、第２次計画から新たに設定する内容です。</a:t>
            </a:r>
            <a:endParaRPr kumimoji="1" lang="en-US" altLang="ja-JP" dirty="0"/>
          </a:p>
          <a:p>
            <a:r>
              <a:rPr kumimoji="1" lang="ja-JP" altLang="en-US" dirty="0"/>
              <a:t>・指標と目標値は記載のとおりですが、基本方針２～４については、市町村ごとに算定している数値が異なり、本市においても他計画との整合性を図る必要があることから、都市圏全体での数値は設定しないこととしており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そのため本市においては新たに数値を設定するのではなく、他計画に記載の数値、例えば公共交通機関の年間利用者数であれば「熊本地域公共交通計画」や総合計画の目標値と整合を図った上で熊本市の目標として掲載する予定です。</a:t>
            </a:r>
            <a:endParaRPr kumimoji="1" lang="en-US" altLang="ja-JP" dirty="0"/>
          </a:p>
          <a:p>
            <a:endParaRPr kumimoji="1" lang="en-US" altLang="ja-JP" dirty="0"/>
          </a:p>
          <a:p>
            <a:r>
              <a:rPr kumimoji="1" lang="ja-JP" altLang="en-US" dirty="0"/>
              <a:t>・市町村ごとの目標値については資料編として記載する予定でありますが、内容については現在都市圏において精査中でございます。</a:t>
            </a:r>
          </a:p>
        </p:txBody>
      </p:sp>
      <p:sp>
        <p:nvSpPr>
          <p:cNvPr id="4" name="スライド番号プレースホルダー 3"/>
          <p:cNvSpPr>
            <a:spLocks noGrp="1"/>
          </p:cNvSpPr>
          <p:nvPr>
            <p:ph type="sldNum" sz="quarter" idx="5"/>
          </p:nvPr>
        </p:nvSpPr>
        <p:spPr/>
        <p:txBody>
          <a:bodyPr/>
          <a:lstStyle/>
          <a:p>
            <a:fld id="{AFB9DFF1-7B9B-4227-9867-C3BCC216872B}" type="slidenum">
              <a:rPr kumimoji="1" lang="ja-JP" altLang="en-US" smtClean="0"/>
              <a:t>6</a:t>
            </a:fld>
            <a:endParaRPr kumimoji="1" lang="ja-JP" altLang="en-US"/>
          </a:p>
        </p:txBody>
      </p:sp>
    </p:spTree>
    <p:extLst>
      <p:ext uri="{BB962C8B-B14F-4D97-AF65-F5344CB8AC3E}">
        <p14:creationId xmlns:p14="http://schemas.microsoft.com/office/powerpoint/2010/main" val="24567508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・続いて７ページをお願いします。</a:t>
            </a:r>
            <a:endParaRPr kumimoji="1" lang="en-US" altLang="ja-JP" dirty="0"/>
          </a:p>
          <a:p>
            <a:r>
              <a:rPr kumimoji="1" lang="ja-JP" altLang="en-US" dirty="0"/>
              <a:t>・地域脱炭素化促進事業として、第２次計画から新たに設定する内容でございます。</a:t>
            </a:r>
            <a:endParaRPr kumimoji="1" lang="en-US" altLang="ja-JP" dirty="0"/>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・設定目的と都市圏で設定する内容は記載のとおりでございますが、都市圏での設定目的の特徴として、</a:t>
            </a:r>
            <a:r>
              <a:rPr lang="ja-JP" altLang="en-US" sz="1200" u="sng" kern="100" dirty="0">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地域と共生</a:t>
            </a:r>
            <a:r>
              <a:rPr lang="ja-JP" altLang="en-US" sz="1200" kern="100" dirty="0">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する再エネ事業の導入を促進いたします。</a:t>
            </a:r>
            <a:endParaRPr lang="en-US" altLang="ja-JP" sz="1200" kern="100" dirty="0">
              <a:latin typeface="UD デジタル 教科書体 NP" panose="02020400000000000000" pitchFamily="18" charset="-128"/>
              <a:ea typeface="UD デジタル 教科書体 NP"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kern="100" dirty="0">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・これは都市圏が阿蘇地域などの自然環境に配慮しながら、同時に再エネ導入を普及させていくためでございます。</a:t>
            </a:r>
            <a:endParaRPr lang="en-US" altLang="ja-JP" sz="1200" kern="100" dirty="0">
              <a:latin typeface="UD デジタル 教科書体 NP" panose="02020400000000000000" pitchFamily="18" charset="-128"/>
              <a:ea typeface="UD デジタル 教科書体 NP"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latin typeface="UD デジタル 教科書体 NP" panose="02020400000000000000" pitchFamily="18" charset="-128"/>
              <a:ea typeface="UD デジタル 教科書体 NP"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kern="100" dirty="0">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・目標値は３件としておりますが、全国の認定件数が現状１件と少なく、それを踏まえて、１０年間で３件と設定しているものです。</a:t>
            </a:r>
            <a:endParaRPr lang="en-US" altLang="ja-JP" sz="1200" kern="100" dirty="0">
              <a:latin typeface="UD デジタル 教科書体 NP" panose="02020400000000000000" pitchFamily="18" charset="-128"/>
              <a:ea typeface="UD デジタル 教科書体 NP"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latin typeface="UD デジタル 教科書体 NP" panose="02020400000000000000" pitchFamily="18" charset="-128"/>
              <a:ea typeface="UD デジタル 教科書体 NP"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kern="100" dirty="0">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・具体的な設定は右側の区分・図のとおりでございます。</a:t>
            </a:r>
            <a:endParaRPr lang="en-US" altLang="ja-JP" sz="1200" kern="100" dirty="0">
              <a:latin typeface="UD デジタル 教科書体 NP" panose="02020400000000000000" pitchFamily="18" charset="-128"/>
              <a:ea typeface="UD デジタル 教科書体 NP"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kern="100" dirty="0">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・これは都市圏市町村ごとに検討し、設定を行った結果となっております。</a:t>
            </a:r>
            <a:endParaRPr lang="en-US" altLang="ja-JP" sz="1200" kern="100" dirty="0">
              <a:latin typeface="UD デジタル 教科書体 NP" panose="02020400000000000000" pitchFamily="18" charset="-128"/>
              <a:ea typeface="UD デジタル 教科書体 NP"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latin typeface="UD デジタル 教科書体 NP" panose="02020400000000000000" pitchFamily="18" charset="-128"/>
              <a:ea typeface="UD デジタル 教科書体 NP"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kern="100" dirty="0">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・計画の推進体制は右下の図の通りとなっております。</a:t>
            </a:r>
            <a:endParaRPr lang="en-US" altLang="ja-JP" sz="1200" kern="100" dirty="0">
              <a:latin typeface="UD デジタル 教科書体 NP" panose="02020400000000000000" pitchFamily="18" charset="-128"/>
              <a:ea typeface="UD デジタル 教科書体 NP"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200" kern="100" dirty="0">
              <a:latin typeface="UD デジタル 教科書体 NP" panose="02020400000000000000" pitchFamily="18" charset="-128"/>
              <a:ea typeface="UD デジタル 教科書体 NP" panose="02020400000000000000" pitchFamily="18" charset="-128"/>
              <a:cs typeface="Times New Roman" panose="02020603050405020304" pitchFamily="18" charset="0"/>
            </a:endParaRPr>
          </a:p>
          <a:p>
            <a:endParaRPr kumimoji="1" lang="en-US" altLang="ja-JP" dirty="0"/>
          </a:p>
        </p:txBody>
      </p:sp>
      <p:sp>
        <p:nvSpPr>
          <p:cNvPr id="4" name="スライド番号プレースホルダー 3"/>
          <p:cNvSpPr>
            <a:spLocks noGrp="1"/>
          </p:cNvSpPr>
          <p:nvPr>
            <p:ph type="sldNum" sz="quarter" idx="5"/>
          </p:nvPr>
        </p:nvSpPr>
        <p:spPr/>
        <p:txBody>
          <a:bodyPr/>
          <a:lstStyle/>
          <a:p>
            <a:fld id="{AFB9DFF1-7B9B-4227-9867-C3BCC216872B}" type="slidenum">
              <a:rPr kumimoji="1" lang="ja-JP" altLang="en-US" smtClean="0"/>
              <a:t>7</a:t>
            </a:fld>
            <a:endParaRPr kumimoji="1" lang="ja-JP" altLang="en-US"/>
          </a:p>
        </p:txBody>
      </p:sp>
    </p:spTree>
    <p:extLst>
      <p:ext uri="{BB962C8B-B14F-4D97-AF65-F5344CB8AC3E}">
        <p14:creationId xmlns:p14="http://schemas.microsoft.com/office/powerpoint/2010/main" val="1560946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・続いて８ページをお願いします。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・最後に今後のスケジュールでございますが、３１日に本市の推進本部を開催し、１１月に外部委員による協議会、１２月定例会に報告し、パブリックコメントを実施いたします。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その後、２月の都市圏首長会議で報告をし、３月での策定を目指しております。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・概要の説明は以上です。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・続いては、先日照会させていただいた素案に対する意見に対する回答についてご説明いたします。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・資料は資料３－３でございます。</a:t>
            </a:r>
          </a:p>
        </p:txBody>
      </p:sp>
      <p:sp>
        <p:nvSpPr>
          <p:cNvPr id="4" name="スライド番号プレースホルダー 3"/>
          <p:cNvSpPr>
            <a:spLocks noGrp="1"/>
          </p:cNvSpPr>
          <p:nvPr>
            <p:ph type="sldNum" sz="quarter" idx="5"/>
          </p:nvPr>
        </p:nvSpPr>
        <p:spPr/>
        <p:txBody>
          <a:bodyPr/>
          <a:lstStyle/>
          <a:p>
            <a:fld id="{AFB9DFF1-7B9B-4227-9867-C3BCC216872B}" type="slidenum">
              <a:rPr kumimoji="1" lang="ja-JP" altLang="en-US" smtClean="0"/>
              <a:t>8</a:t>
            </a:fld>
            <a:endParaRPr kumimoji="1" lang="ja-JP" altLang="en-US"/>
          </a:p>
        </p:txBody>
      </p:sp>
    </p:spTree>
    <p:extLst>
      <p:ext uri="{BB962C8B-B14F-4D97-AF65-F5344CB8AC3E}">
        <p14:creationId xmlns:p14="http://schemas.microsoft.com/office/powerpoint/2010/main" val="5153782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7F37E259-7303-45C9-A7EA-C881AD65D5E0}" type="datetime1">
              <a:rPr lang="ja-JP" altLang="en-US" smtClean="0"/>
              <a:pPr/>
              <a:t>2025/12/18</a:t>
            </a:fld>
            <a:endParaRPr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7E87C87C-24B3-41F6-94BE-5C8102F7C463}" type="slidenum">
              <a:rPr lang="ja-JP" altLang="en-US" smtClean="0"/>
              <a:pPr/>
              <a:t>‹#›</a:t>
            </a:fld>
            <a:endParaRPr lang="ja-JP" altLang="en-US" dirty="0"/>
          </a:p>
        </p:txBody>
      </p:sp>
    </p:spTree>
    <p:extLst>
      <p:ext uri="{BB962C8B-B14F-4D97-AF65-F5344CB8AC3E}">
        <p14:creationId xmlns:p14="http://schemas.microsoft.com/office/powerpoint/2010/main" val="278684623"/>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F37E259-7303-45C9-A7EA-C881AD65D5E0}" type="datetime1">
              <a:rPr lang="ja-JP" altLang="en-US" smtClean="0"/>
              <a:pPr/>
              <a:t>2025/12/18</a:t>
            </a:fld>
            <a:endParaRPr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7E87C87C-24B3-41F6-94BE-5C8102F7C463}" type="slidenum">
              <a:rPr lang="ja-JP" altLang="en-US" smtClean="0"/>
              <a:pPr/>
              <a:t>‹#›</a:t>
            </a:fld>
            <a:endParaRPr lang="ja-JP" altLang="en-US" dirty="0"/>
          </a:p>
        </p:txBody>
      </p:sp>
    </p:spTree>
    <p:extLst>
      <p:ext uri="{BB962C8B-B14F-4D97-AF65-F5344CB8AC3E}">
        <p14:creationId xmlns:p14="http://schemas.microsoft.com/office/powerpoint/2010/main" val="3712498317"/>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F37E259-7303-45C9-A7EA-C881AD65D5E0}" type="datetime1">
              <a:rPr lang="ja-JP" altLang="en-US" smtClean="0"/>
              <a:pPr/>
              <a:t>2025/12/18</a:t>
            </a:fld>
            <a:endParaRPr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7E87C87C-24B3-41F6-94BE-5C8102F7C463}" type="slidenum">
              <a:rPr lang="ja-JP" altLang="en-US" smtClean="0"/>
              <a:pPr/>
              <a:t>‹#›</a:t>
            </a:fld>
            <a:endParaRPr lang="ja-JP" altLang="en-US" dirty="0"/>
          </a:p>
        </p:txBody>
      </p:sp>
    </p:spTree>
    <p:extLst>
      <p:ext uri="{BB962C8B-B14F-4D97-AF65-F5344CB8AC3E}">
        <p14:creationId xmlns:p14="http://schemas.microsoft.com/office/powerpoint/2010/main" val="1733163602"/>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標準">
    <p:spTree>
      <p:nvGrpSpPr>
        <p:cNvPr id="1" name=""/>
        <p:cNvGrpSpPr/>
        <p:nvPr/>
      </p:nvGrpSpPr>
      <p:grpSpPr>
        <a:xfrm>
          <a:off x="0" y="0"/>
          <a:ext cx="0" cy="0"/>
          <a:chOff x="0" y="0"/>
          <a:chExt cx="0" cy="0"/>
        </a:xfrm>
      </p:grpSpPr>
      <p:sp>
        <p:nvSpPr>
          <p:cNvPr id="4" name="スライド番号プレースホルダー 5">
            <a:extLst>
              <a:ext uri="{FF2B5EF4-FFF2-40B4-BE49-F238E27FC236}">
                <a16:creationId xmlns:a16="http://schemas.microsoft.com/office/drawing/2014/main" id="{FC02E518-FA00-CA1A-3D0B-3C824C4ED47C}"/>
              </a:ext>
            </a:extLst>
          </p:cNvPr>
          <p:cNvSpPr txBox="1">
            <a:spLocks/>
          </p:cNvSpPr>
          <p:nvPr userDrawn="1"/>
        </p:nvSpPr>
        <p:spPr>
          <a:xfrm>
            <a:off x="7254000" y="6565733"/>
            <a:ext cx="1890000" cy="360000"/>
          </a:xfrm>
          <a:prstGeom prst="rect">
            <a:avLst/>
          </a:prstGeom>
        </p:spPr>
        <p:txBody>
          <a:bodyPr vert="horz" lIns="55721" tIns="27861" rIns="55721" bIns="27861" rtlCol="0" anchor="ctr"/>
          <a:lstStyle>
            <a:defPPr>
              <a:defRPr lang="ja-JP"/>
            </a:defPPr>
            <a:lvl1pPr marL="0" algn="r" defTabSz="914400" rtl="0" eaLnBrk="1" latinLnBrk="0" hangingPunct="1">
              <a:defRPr kumimoji="1" sz="1400" b="1"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3BDCBFAD-FA13-404E-9EB9-2C3286E9BB45}" type="slidenum">
              <a:rPr lang="ja-JP" altLang="en-US" sz="1050" smtClean="0">
                <a:latin typeface="+mn-ea"/>
                <a:ea typeface="+mn-ea"/>
              </a:rPr>
              <a:pPr/>
              <a:t>‹#›</a:t>
            </a:fld>
            <a:endParaRPr lang="ja-JP" altLang="en-US" sz="1050" dirty="0">
              <a:latin typeface="+mn-ea"/>
              <a:ea typeface="+mn-ea"/>
            </a:endParaRPr>
          </a:p>
        </p:txBody>
      </p:sp>
    </p:spTree>
    <p:extLst>
      <p:ext uri="{BB962C8B-B14F-4D97-AF65-F5344CB8AC3E}">
        <p14:creationId xmlns:p14="http://schemas.microsoft.com/office/powerpoint/2010/main" val="2001370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タイトル スライド">
    <p:spTree>
      <p:nvGrpSpPr>
        <p:cNvPr id="1" name=""/>
        <p:cNvGrpSpPr/>
        <p:nvPr/>
      </p:nvGrpSpPr>
      <p:grpSpPr>
        <a:xfrm>
          <a:off x="0" y="0"/>
          <a:ext cx="0" cy="0"/>
          <a:chOff x="0" y="0"/>
          <a:chExt cx="0" cy="0"/>
        </a:xfrm>
      </p:grpSpPr>
      <p:sp>
        <p:nvSpPr>
          <p:cNvPr id="8" name="四角形: 角を丸くする 7">
            <a:extLst>
              <a:ext uri="{FF2B5EF4-FFF2-40B4-BE49-F238E27FC236}">
                <a16:creationId xmlns:a16="http://schemas.microsoft.com/office/drawing/2014/main" id="{BD55D129-4E17-32B8-7AA7-F58488797BA3}"/>
              </a:ext>
            </a:extLst>
          </p:cNvPr>
          <p:cNvSpPr/>
          <p:nvPr userDrawn="1"/>
        </p:nvSpPr>
        <p:spPr>
          <a:xfrm>
            <a:off x="215901" y="622304"/>
            <a:ext cx="8597900" cy="45719"/>
          </a:xfrm>
          <a:prstGeom prst="round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097"/>
          </a:p>
        </p:txBody>
      </p:sp>
      <p:sp>
        <p:nvSpPr>
          <p:cNvPr id="10" name="四角形: 角を丸くする 9">
            <a:extLst>
              <a:ext uri="{FF2B5EF4-FFF2-40B4-BE49-F238E27FC236}">
                <a16:creationId xmlns:a16="http://schemas.microsoft.com/office/drawing/2014/main" id="{BB2D05C5-6A8B-1F5D-2720-94F2499B3F17}"/>
              </a:ext>
            </a:extLst>
          </p:cNvPr>
          <p:cNvSpPr/>
          <p:nvPr userDrawn="1"/>
        </p:nvSpPr>
        <p:spPr>
          <a:xfrm>
            <a:off x="273052" y="6342973"/>
            <a:ext cx="8597900" cy="45719"/>
          </a:xfrm>
          <a:prstGeom prst="round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097"/>
          </a:p>
        </p:txBody>
      </p:sp>
      <p:sp>
        <p:nvSpPr>
          <p:cNvPr id="11" name="楕円 10">
            <a:extLst>
              <a:ext uri="{FF2B5EF4-FFF2-40B4-BE49-F238E27FC236}">
                <a16:creationId xmlns:a16="http://schemas.microsoft.com/office/drawing/2014/main" id="{D15491C3-26E1-EC8E-797E-AB6B946B068E}"/>
              </a:ext>
            </a:extLst>
          </p:cNvPr>
          <p:cNvSpPr/>
          <p:nvPr userDrawn="1"/>
        </p:nvSpPr>
        <p:spPr>
          <a:xfrm>
            <a:off x="8426451" y="6111875"/>
            <a:ext cx="508000" cy="444500"/>
          </a:xfrm>
          <a:prstGeom prst="ellipse">
            <a:avLst/>
          </a:prstGeom>
          <a:solidFill>
            <a:schemeClr val="bg1"/>
          </a:solidFill>
          <a:ln>
            <a:solidFill>
              <a:schemeClr val="accent6">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097" dirty="0"/>
          </a:p>
        </p:txBody>
      </p:sp>
      <p:sp>
        <p:nvSpPr>
          <p:cNvPr id="6" name="スライド番号プレースホルダー 5">
            <a:extLst>
              <a:ext uri="{FF2B5EF4-FFF2-40B4-BE49-F238E27FC236}">
                <a16:creationId xmlns:a16="http://schemas.microsoft.com/office/drawing/2014/main" id="{E8EF512A-D97A-B543-4245-F76AA39B4C3A}"/>
              </a:ext>
            </a:extLst>
          </p:cNvPr>
          <p:cNvSpPr>
            <a:spLocks noGrp="1"/>
          </p:cNvSpPr>
          <p:nvPr>
            <p:ph type="sldNum" sz="quarter" idx="12"/>
          </p:nvPr>
        </p:nvSpPr>
        <p:spPr>
          <a:xfrm>
            <a:off x="6557601" y="6159504"/>
            <a:ext cx="2326051" cy="365125"/>
          </a:xfrm>
        </p:spPr>
        <p:txBody>
          <a:bodyPr/>
          <a:lstStyle>
            <a:lvl1pPr>
              <a:defRPr sz="854" b="1">
                <a:solidFill>
                  <a:schemeClr val="tx1"/>
                </a:solidFill>
              </a:defRPr>
            </a:lvl1pPr>
          </a:lstStyle>
          <a:p>
            <a:fld id="{3BDCBFAD-FA13-404E-9EB9-2C3286E9BB45}" type="slidenum">
              <a:rPr lang="ja-JP" altLang="en-US" smtClean="0"/>
              <a:pPr/>
              <a:t>‹#›</a:t>
            </a:fld>
            <a:endParaRPr lang="ja-JP" altLang="en-US" dirty="0"/>
          </a:p>
        </p:txBody>
      </p:sp>
    </p:spTree>
    <p:extLst>
      <p:ext uri="{BB962C8B-B14F-4D97-AF65-F5344CB8AC3E}">
        <p14:creationId xmlns:p14="http://schemas.microsoft.com/office/powerpoint/2010/main" val="624774412"/>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ADF4B66C-4E55-72FA-65D8-CAE3A6A57FD3}"/>
              </a:ext>
            </a:extLst>
          </p:cNvPr>
          <p:cNvSpPr>
            <a:spLocks noGrp="1"/>
          </p:cNvSpPr>
          <p:nvPr>
            <p:ph idx="1"/>
          </p:nvPr>
        </p:nvSpPr>
        <p:spPr>
          <a:xfrm>
            <a:off x="360001" y="720000"/>
            <a:ext cx="8422049" cy="5706000"/>
          </a:xfrm>
        </p:spPr>
        <p:txBody>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a:extLst>
              <a:ext uri="{FF2B5EF4-FFF2-40B4-BE49-F238E27FC236}">
                <a16:creationId xmlns:a16="http://schemas.microsoft.com/office/drawing/2014/main" id="{BC65D0CC-FCAC-EB6D-E989-C8AAABDCFA88}"/>
              </a:ext>
            </a:extLst>
          </p:cNvPr>
          <p:cNvSpPr>
            <a:spLocks noGrp="1"/>
          </p:cNvSpPr>
          <p:nvPr>
            <p:ph type="dt" sz="half" idx="10"/>
          </p:nvPr>
        </p:nvSpPr>
        <p:spPr>
          <a:xfrm>
            <a:off x="360001" y="6356355"/>
            <a:ext cx="2326051" cy="365125"/>
          </a:xfrm>
        </p:spPr>
        <p:txBody>
          <a:bodyPr/>
          <a:lstStyle/>
          <a:p>
            <a:fld id="{976E368D-173E-4DB3-A267-62376FFF102A}" type="datetime1">
              <a:rPr kumimoji="1" lang="ja-JP" altLang="en-US" smtClean="0"/>
              <a:t>2025/12/18</a:t>
            </a:fld>
            <a:endParaRPr kumimoji="1" lang="ja-JP" altLang="en-US"/>
          </a:p>
        </p:txBody>
      </p:sp>
      <p:sp>
        <p:nvSpPr>
          <p:cNvPr id="5" name="フッター プレースホルダー 4">
            <a:extLst>
              <a:ext uri="{FF2B5EF4-FFF2-40B4-BE49-F238E27FC236}">
                <a16:creationId xmlns:a16="http://schemas.microsoft.com/office/drawing/2014/main" id="{825982E8-156E-D784-47A0-C8487B936DB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C513B7C-DF90-B35F-0955-E5A06B90B7DE}"/>
              </a:ext>
            </a:extLst>
          </p:cNvPr>
          <p:cNvSpPr>
            <a:spLocks noGrp="1"/>
          </p:cNvSpPr>
          <p:nvPr>
            <p:ph type="sldNum" sz="quarter" idx="12"/>
          </p:nvPr>
        </p:nvSpPr>
        <p:spPr>
          <a:xfrm>
            <a:off x="6624000" y="6498000"/>
            <a:ext cx="2324099" cy="252000"/>
          </a:xfrm>
        </p:spPr>
        <p:txBody>
          <a:bodyPr/>
          <a:lstStyle>
            <a:lvl1pPr>
              <a:defRPr sz="671" b="1">
                <a:solidFill>
                  <a:schemeClr val="bg1"/>
                </a:solidFill>
              </a:defRPr>
            </a:lvl1pPr>
          </a:lstStyle>
          <a:p>
            <a:fld id="{1E71A851-2722-4304-A477-3895BACE08FF}" type="slidenum">
              <a:rPr lang="ja-JP" altLang="en-US" smtClean="0"/>
              <a:pPr/>
              <a:t>‹#›</a:t>
            </a:fld>
            <a:endParaRPr lang="ja-JP" altLang="en-US" dirty="0"/>
          </a:p>
        </p:txBody>
      </p:sp>
      <p:sp>
        <p:nvSpPr>
          <p:cNvPr id="10" name="タイトル 1">
            <a:extLst>
              <a:ext uri="{FF2B5EF4-FFF2-40B4-BE49-F238E27FC236}">
                <a16:creationId xmlns:a16="http://schemas.microsoft.com/office/drawing/2014/main" id="{4815E86B-179F-3D16-F34A-C889AEF3C86E}"/>
              </a:ext>
            </a:extLst>
          </p:cNvPr>
          <p:cNvSpPr>
            <a:spLocks noGrp="1"/>
          </p:cNvSpPr>
          <p:nvPr>
            <p:ph type="title"/>
          </p:nvPr>
        </p:nvSpPr>
        <p:spPr>
          <a:xfrm>
            <a:off x="0" y="4"/>
            <a:ext cx="9144000" cy="539999"/>
          </a:xfrm>
          <a:prstGeom prst="rect">
            <a:avLst/>
          </a:prstGeom>
        </p:spPr>
        <p:txBody>
          <a:bodyPr anchor="ctr"/>
          <a:lstStyle>
            <a:lvl1pPr>
              <a:defRPr sz="1706" b="1">
                <a:solidFill>
                  <a:schemeClr val="bg1"/>
                </a:solidFill>
                <a:latin typeface="ＭＳ ゴシック" panose="020B0609070205080204" pitchFamily="49" charset="-128"/>
                <a:ea typeface="ＭＳ ゴシック" panose="020B0609070205080204" pitchFamily="49"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259527324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76E368D-173E-4DB3-A267-62376FFF102A}" type="datetime1">
              <a:rPr kumimoji="1" lang="ja-JP" altLang="en-US" smtClean="0"/>
              <a:t>2025/12/18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E71A851-2722-4304-A477-3895BACE08FF}" type="slidenum">
              <a:rPr lang="ja-JP" altLang="en-US" smtClean="0"/>
              <a:pPr/>
              <a:t>‹#›</a:t>
            </a:fld>
            <a:endParaRPr lang="ja-JP" altLang="en-US" dirty="0"/>
          </a:p>
        </p:txBody>
      </p:sp>
    </p:spTree>
    <p:extLst>
      <p:ext uri="{BB962C8B-B14F-4D97-AF65-F5344CB8AC3E}">
        <p14:creationId xmlns:p14="http://schemas.microsoft.com/office/powerpoint/2010/main" val="93950204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F37E259-7303-45C9-A7EA-C881AD65D5E0}" type="datetime1">
              <a:rPr lang="ja-JP" altLang="en-US" smtClean="0"/>
              <a:pPr/>
              <a:t>2025/12/18</a:t>
            </a:fld>
            <a:endParaRPr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7E87C87C-24B3-41F6-94BE-5C8102F7C463}" type="slidenum">
              <a:rPr lang="ja-JP" altLang="en-US" smtClean="0"/>
              <a:pPr/>
              <a:t>‹#›</a:t>
            </a:fld>
            <a:endParaRPr lang="ja-JP" altLang="en-US" dirty="0"/>
          </a:p>
        </p:txBody>
      </p:sp>
    </p:spTree>
    <p:extLst>
      <p:ext uri="{BB962C8B-B14F-4D97-AF65-F5344CB8AC3E}">
        <p14:creationId xmlns:p14="http://schemas.microsoft.com/office/powerpoint/2010/main" val="653509275"/>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F37E259-7303-45C9-A7EA-C881AD65D5E0}" type="datetime1">
              <a:rPr lang="ja-JP" altLang="en-US" smtClean="0"/>
              <a:pPr/>
              <a:t>2025/12/18</a:t>
            </a:fld>
            <a:endParaRPr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7E87C87C-24B3-41F6-94BE-5C8102F7C463}" type="slidenum">
              <a:rPr lang="ja-JP" altLang="en-US" smtClean="0"/>
              <a:pPr/>
              <a:t>‹#›</a:t>
            </a:fld>
            <a:endParaRPr lang="ja-JP" altLang="en-US" dirty="0"/>
          </a:p>
        </p:txBody>
      </p:sp>
    </p:spTree>
    <p:extLst>
      <p:ext uri="{BB962C8B-B14F-4D97-AF65-F5344CB8AC3E}">
        <p14:creationId xmlns:p14="http://schemas.microsoft.com/office/powerpoint/2010/main" val="586165458"/>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7F37E259-7303-45C9-A7EA-C881AD65D5E0}" type="datetime1">
              <a:rPr lang="ja-JP" altLang="en-US" smtClean="0"/>
              <a:pPr/>
              <a:t>2025/12/18</a:t>
            </a:fld>
            <a:endParaRPr lang="ja-JP" altLang="en-US" dirty="0"/>
          </a:p>
        </p:txBody>
      </p:sp>
      <p:sp>
        <p:nvSpPr>
          <p:cNvPr id="8" name="Footer Placeholder 7"/>
          <p:cNvSpPr>
            <a:spLocks noGrp="1"/>
          </p:cNvSpPr>
          <p:nvPr>
            <p:ph type="ftr" sz="quarter" idx="11"/>
          </p:nvPr>
        </p:nvSpPr>
        <p:spPr/>
        <p:txBody>
          <a:bodyPr/>
          <a:lstStyle/>
          <a:p>
            <a:endParaRPr kumimoji="1" lang="ja-JP" altLang="en-US" dirty="0"/>
          </a:p>
        </p:txBody>
      </p:sp>
      <p:sp>
        <p:nvSpPr>
          <p:cNvPr id="9" name="Slide Number Placeholder 8"/>
          <p:cNvSpPr>
            <a:spLocks noGrp="1"/>
          </p:cNvSpPr>
          <p:nvPr>
            <p:ph type="sldNum" sz="quarter" idx="12"/>
          </p:nvPr>
        </p:nvSpPr>
        <p:spPr/>
        <p:txBody>
          <a:bodyPr/>
          <a:lstStyle/>
          <a:p>
            <a:fld id="{7E87C87C-24B3-41F6-94BE-5C8102F7C463}" type="slidenum">
              <a:rPr lang="ja-JP" altLang="en-US" smtClean="0"/>
              <a:pPr/>
              <a:t>‹#›</a:t>
            </a:fld>
            <a:endParaRPr lang="ja-JP" altLang="en-US" dirty="0"/>
          </a:p>
        </p:txBody>
      </p:sp>
    </p:spTree>
    <p:extLst>
      <p:ext uri="{BB962C8B-B14F-4D97-AF65-F5344CB8AC3E}">
        <p14:creationId xmlns:p14="http://schemas.microsoft.com/office/powerpoint/2010/main" val="2222231846"/>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7F37E259-7303-45C9-A7EA-C881AD65D5E0}" type="datetime1">
              <a:rPr lang="ja-JP" altLang="en-US" smtClean="0"/>
              <a:pPr/>
              <a:t>2025/12/18</a:t>
            </a:fld>
            <a:endParaRPr lang="ja-JP" altLang="en-US" dirty="0"/>
          </a:p>
        </p:txBody>
      </p:sp>
      <p:sp>
        <p:nvSpPr>
          <p:cNvPr id="4" name="Footer Placeholder 3"/>
          <p:cNvSpPr>
            <a:spLocks noGrp="1"/>
          </p:cNvSpPr>
          <p:nvPr>
            <p:ph type="ftr" sz="quarter" idx="11"/>
          </p:nvPr>
        </p:nvSpPr>
        <p:spPr/>
        <p:txBody>
          <a:bodyPr/>
          <a:lstStyle/>
          <a:p>
            <a:endParaRPr kumimoji="1" lang="ja-JP" altLang="en-US" dirty="0"/>
          </a:p>
        </p:txBody>
      </p:sp>
      <p:sp>
        <p:nvSpPr>
          <p:cNvPr id="5" name="Slide Number Placeholder 4"/>
          <p:cNvSpPr>
            <a:spLocks noGrp="1"/>
          </p:cNvSpPr>
          <p:nvPr>
            <p:ph type="sldNum" sz="quarter" idx="12"/>
          </p:nvPr>
        </p:nvSpPr>
        <p:spPr/>
        <p:txBody>
          <a:bodyPr/>
          <a:lstStyle/>
          <a:p>
            <a:fld id="{7E87C87C-24B3-41F6-94BE-5C8102F7C463}" type="slidenum">
              <a:rPr lang="ja-JP" altLang="en-US" smtClean="0"/>
              <a:pPr/>
              <a:t>‹#›</a:t>
            </a:fld>
            <a:endParaRPr lang="ja-JP" altLang="en-US" dirty="0"/>
          </a:p>
        </p:txBody>
      </p:sp>
    </p:spTree>
    <p:extLst>
      <p:ext uri="{BB962C8B-B14F-4D97-AF65-F5344CB8AC3E}">
        <p14:creationId xmlns:p14="http://schemas.microsoft.com/office/powerpoint/2010/main" val="3600774691"/>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E259-7303-45C9-A7EA-C881AD65D5E0}" type="datetime1">
              <a:rPr lang="ja-JP" altLang="en-US" smtClean="0"/>
              <a:pPr/>
              <a:t>2025/12/18</a:t>
            </a:fld>
            <a:endParaRPr lang="ja-JP" altLang="en-US" dirty="0"/>
          </a:p>
        </p:txBody>
      </p:sp>
      <p:sp>
        <p:nvSpPr>
          <p:cNvPr id="3" name="Footer Placeholder 2"/>
          <p:cNvSpPr>
            <a:spLocks noGrp="1"/>
          </p:cNvSpPr>
          <p:nvPr>
            <p:ph type="ftr" sz="quarter" idx="11"/>
          </p:nvPr>
        </p:nvSpPr>
        <p:spPr/>
        <p:txBody>
          <a:bodyPr/>
          <a:lstStyle/>
          <a:p>
            <a:endParaRPr kumimoji="1" lang="ja-JP" altLang="en-US" dirty="0"/>
          </a:p>
        </p:txBody>
      </p:sp>
      <p:sp>
        <p:nvSpPr>
          <p:cNvPr id="4" name="Slide Number Placeholder 3"/>
          <p:cNvSpPr>
            <a:spLocks noGrp="1"/>
          </p:cNvSpPr>
          <p:nvPr>
            <p:ph type="sldNum" sz="quarter" idx="12"/>
          </p:nvPr>
        </p:nvSpPr>
        <p:spPr/>
        <p:txBody>
          <a:bodyPr/>
          <a:lstStyle/>
          <a:p>
            <a:fld id="{7E87C87C-24B3-41F6-94BE-5C8102F7C463}" type="slidenum">
              <a:rPr lang="ja-JP" altLang="en-US" smtClean="0"/>
              <a:pPr/>
              <a:t>‹#›</a:t>
            </a:fld>
            <a:endParaRPr lang="ja-JP" altLang="en-US" dirty="0"/>
          </a:p>
        </p:txBody>
      </p:sp>
    </p:spTree>
    <p:extLst>
      <p:ext uri="{BB962C8B-B14F-4D97-AF65-F5344CB8AC3E}">
        <p14:creationId xmlns:p14="http://schemas.microsoft.com/office/powerpoint/2010/main" val="738364012"/>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F37E259-7303-45C9-A7EA-C881AD65D5E0}" type="datetime1">
              <a:rPr lang="ja-JP" altLang="en-US" smtClean="0"/>
              <a:pPr/>
              <a:t>2025/12/18</a:t>
            </a:fld>
            <a:endParaRPr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7E87C87C-24B3-41F6-94BE-5C8102F7C463}" type="slidenum">
              <a:rPr lang="ja-JP" altLang="en-US" smtClean="0"/>
              <a:pPr/>
              <a:t>‹#›</a:t>
            </a:fld>
            <a:endParaRPr lang="ja-JP" altLang="en-US" dirty="0"/>
          </a:p>
        </p:txBody>
      </p:sp>
    </p:spTree>
    <p:extLst>
      <p:ext uri="{BB962C8B-B14F-4D97-AF65-F5344CB8AC3E}">
        <p14:creationId xmlns:p14="http://schemas.microsoft.com/office/powerpoint/2010/main" val="2059769031"/>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F37E259-7303-45C9-A7EA-C881AD65D5E0}" type="datetime1">
              <a:rPr lang="ja-JP" altLang="en-US" smtClean="0"/>
              <a:pPr/>
              <a:t>2025/12/18</a:t>
            </a:fld>
            <a:endParaRPr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7E87C87C-24B3-41F6-94BE-5C8102F7C463}" type="slidenum">
              <a:rPr lang="ja-JP" altLang="en-US" smtClean="0"/>
              <a:pPr/>
              <a:t>‹#›</a:t>
            </a:fld>
            <a:endParaRPr lang="ja-JP" altLang="en-US" dirty="0"/>
          </a:p>
        </p:txBody>
      </p:sp>
    </p:spTree>
    <p:extLst>
      <p:ext uri="{BB962C8B-B14F-4D97-AF65-F5344CB8AC3E}">
        <p14:creationId xmlns:p14="http://schemas.microsoft.com/office/powerpoint/2010/main" val="1007933152"/>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37E259-7303-45C9-A7EA-C881AD65D5E0}" type="datetime1">
              <a:rPr lang="ja-JP" altLang="en-US" smtClean="0"/>
              <a:pPr/>
              <a:t>2025/12/18</a:t>
            </a:fld>
            <a:endParaRPr lang="ja-JP" alt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87C87C-24B3-41F6-94BE-5C8102F7C463}" type="slidenum">
              <a:rPr lang="ja-JP" altLang="en-US" smtClean="0"/>
              <a:pPr/>
              <a:t>‹#›</a:t>
            </a:fld>
            <a:endParaRPr lang="ja-JP" altLang="en-US" dirty="0"/>
          </a:p>
        </p:txBody>
      </p:sp>
    </p:spTree>
    <p:extLst>
      <p:ext uri="{BB962C8B-B14F-4D97-AF65-F5344CB8AC3E}">
        <p14:creationId xmlns:p14="http://schemas.microsoft.com/office/powerpoint/2010/main" val="331880166"/>
      </p:ext>
    </p:extLst>
  </p:cSld>
  <p:clrMap bg1="lt1" tx1="dk1" bg2="lt2" tx2="dk2" accent1="accent1" accent2="accent2" accent3="accent3" accent4="accent4" accent5="accent5" accent6="accent6" hlink="hlink" folHlink="folHlink"/>
  <p:sldLayoutIdLst>
    <p:sldLayoutId id="2147483920" r:id="rId1"/>
    <p:sldLayoutId id="2147483921" r:id="rId2"/>
    <p:sldLayoutId id="2147483922" r:id="rId3"/>
    <p:sldLayoutId id="2147483923" r:id="rId4"/>
    <p:sldLayoutId id="2147483924" r:id="rId5"/>
    <p:sldLayoutId id="2147483925" r:id="rId6"/>
    <p:sldLayoutId id="2147483926" r:id="rId7"/>
    <p:sldLayoutId id="2147483927" r:id="rId8"/>
    <p:sldLayoutId id="2147483928" r:id="rId9"/>
    <p:sldLayoutId id="2147483929" r:id="rId10"/>
    <p:sldLayoutId id="2147483930" r:id="rId11"/>
    <p:sldLayoutId id="2147483931" r:id="rId12"/>
    <p:sldLayoutId id="2147483877" r:id="rId13"/>
    <p:sldLayoutId id="2147483878" r:id="rId14"/>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テキスト ボックス 18">
            <a:extLst>
              <a:ext uri="{FF2B5EF4-FFF2-40B4-BE49-F238E27FC236}">
                <a16:creationId xmlns:a16="http://schemas.microsoft.com/office/drawing/2014/main" id="{61D63D1D-166B-4982-AA78-3EBC0D269EB0}"/>
              </a:ext>
            </a:extLst>
          </p:cNvPr>
          <p:cNvSpPr txBox="1"/>
          <p:nvPr/>
        </p:nvSpPr>
        <p:spPr>
          <a:xfrm>
            <a:off x="534677" y="2469675"/>
            <a:ext cx="8074647" cy="830997"/>
          </a:xfrm>
          <a:prstGeom prst="rect">
            <a:avLst/>
          </a:prstGeom>
          <a:noFill/>
          <a:ln>
            <a:noFill/>
          </a:ln>
        </p:spPr>
        <p:txBody>
          <a:bodyPr wrap="none" rtlCol="0">
            <a:spAutoFit/>
          </a:bodyPr>
          <a:lstStyle/>
          <a:p>
            <a:pPr algn="ctr">
              <a:defRPr/>
            </a:pPr>
            <a:r>
              <a:rPr lang="ja-JP" altLang="en-US" sz="2400" b="1" spc="275" dirty="0">
                <a:latin typeface="UD デジタル 教科書体 NP" panose="02020400000000000000" pitchFamily="18" charset="-128"/>
                <a:ea typeface="UD デジタル 教科書体 NP" panose="02020400000000000000" pitchFamily="18" charset="-128"/>
              </a:rPr>
              <a:t>第２次熊本連携中枢都市圏地球温暖化対策実行計画</a:t>
            </a:r>
            <a:endParaRPr lang="en-US" altLang="ja-JP" sz="2400" b="1" spc="275" dirty="0">
              <a:latin typeface="UD デジタル 教科書体 NP" panose="02020400000000000000" pitchFamily="18" charset="-128"/>
              <a:ea typeface="UD デジタル 教科書体 NP" panose="02020400000000000000" pitchFamily="18" charset="-128"/>
            </a:endParaRPr>
          </a:p>
          <a:p>
            <a:pPr algn="ctr">
              <a:defRPr/>
            </a:pPr>
            <a:r>
              <a:rPr lang="ja-JP" altLang="en-US" sz="2400" b="1" spc="275" dirty="0">
                <a:latin typeface="UD デジタル 教科書体 NP" panose="02020400000000000000" pitchFamily="18" charset="-128"/>
                <a:ea typeface="UD デジタル 教科書体 NP" panose="02020400000000000000" pitchFamily="18" charset="-128"/>
              </a:rPr>
              <a:t>素案について</a:t>
            </a:r>
          </a:p>
        </p:txBody>
      </p:sp>
      <p:cxnSp>
        <p:nvCxnSpPr>
          <p:cNvPr id="5" name="直線コネクタ 4">
            <a:extLst>
              <a:ext uri="{FF2B5EF4-FFF2-40B4-BE49-F238E27FC236}">
                <a16:creationId xmlns:a16="http://schemas.microsoft.com/office/drawing/2014/main" id="{EEC9E349-FA6D-4960-B33F-F00251B3B303}"/>
              </a:ext>
            </a:extLst>
          </p:cNvPr>
          <p:cNvCxnSpPr>
            <a:cxnSpLocks/>
          </p:cNvCxnSpPr>
          <p:nvPr/>
        </p:nvCxnSpPr>
        <p:spPr>
          <a:xfrm>
            <a:off x="1587433" y="3507239"/>
            <a:ext cx="5969134" cy="0"/>
          </a:xfrm>
          <a:prstGeom prst="line">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3" name="テキスト ボックス 2">
            <a:extLst>
              <a:ext uri="{FF2B5EF4-FFF2-40B4-BE49-F238E27FC236}">
                <a16:creationId xmlns:a16="http://schemas.microsoft.com/office/drawing/2014/main" id="{E625223A-1B2C-BE77-00B5-490FDC435C4F}"/>
              </a:ext>
            </a:extLst>
          </p:cNvPr>
          <p:cNvSpPr txBox="1"/>
          <p:nvPr/>
        </p:nvSpPr>
        <p:spPr>
          <a:xfrm>
            <a:off x="3450539" y="3557329"/>
            <a:ext cx="2242923" cy="461665"/>
          </a:xfrm>
          <a:prstGeom prst="rect">
            <a:avLst/>
          </a:prstGeom>
          <a:noFill/>
          <a:ln>
            <a:noFill/>
          </a:ln>
        </p:spPr>
        <p:txBody>
          <a:bodyPr wrap="none" rtlCol="0">
            <a:spAutoFit/>
          </a:bodyPr>
          <a:lstStyle/>
          <a:p>
            <a:pPr algn="ctr">
              <a:defRPr/>
            </a:pPr>
            <a:r>
              <a:rPr lang="ja-JP" altLang="en-US" sz="2400" b="1" spc="275" dirty="0">
                <a:latin typeface="UD デジタル 教科書体 NP" panose="02020400000000000000" pitchFamily="18" charset="-128"/>
                <a:ea typeface="UD デジタル 教科書体 NP" panose="02020400000000000000" pitchFamily="18" charset="-128"/>
              </a:rPr>
              <a:t>（素案概要）</a:t>
            </a:r>
          </a:p>
        </p:txBody>
      </p:sp>
    </p:spTree>
    <p:extLst>
      <p:ext uri="{BB962C8B-B14F-4D97-AF65-F5344CB8AC3E}">
        <p14:creationId xmlns:p14="http://schemas.microsoft.com/office/powerpoint/2010/main" val="27882380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a:extLst>
              <a:ext uri="{FF2B5EF4-FFF2-40B4-BE49-F238E27FC236}">
                <a16:creationId xmlns:a16="http://schemas.microsoft.com/office/drawing/2014/main" id="{4529C5E7-5C76-F90C-93B5-CC543C2844E5}"/>
              </a:ext>
            </a:extLst>
          </p:cNvPr>
          <p:cNvGrpSpPr/>
          <p:nvPr/>
        </p:nvGrpSpPr>
        <p:grpSpPr>
          <a:xfrm>
            <a:off x="180000" y="72000"/>
            <a:ext cx="8784000" cy="252000"/>
            <a:chOff x="180000" y="72000"/>
            <a:chExt cx="8784000" cy="252000"/>
          </a:xfrm>
        </p:grpSpPr>
        <p:sp>
          <p:nvSpPr>
            <p:cNvPr id="7" name="正方形/長方形 6">
              <a:extLst>
                <a:ext uri="{FF2B5EF4-FFF2-40B4-BE49-F238E27FC236}">
                  <a16:creationId xmlns:a16="http://schemas.microsoft.com/office/drawing/2014/main" id="{4AC74F71-EA8F-48C8-57A5-040639EAB910}"/>
                </a:ext>
              </a:extLst>
            </p:cNvPr>
            <p:cNvSpPr/>
            <p:nvPr/>
          </p:nvSpPr>
          <p:spPr>
            <a:xfrm>
              <a:off x="180000" y="72000"/>
              <a:ext cx="82868" cy="25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kumimoji="1" lang="ja-JP" altLang="en-US" sz="1350">
                <a:solidFill>
                  <a:prstClr val="white"/>
                </a:solidFill>
                <a:latin typeface="UD デジタル 教科書体 NP" panose="02020400000000000000" pitchFamily="18" charset="-128"/>
                <a:ea typeface="UD デジタル 教科書体 NP" panose="02020400000000000000" pitchFamily="18" charset="-128"/>
              </a:endParaRPr>
            </a:p>
          </p:txBody>
        </p:sp>
        <p:sp>
          <p:nvSpPr>
            <p:cNvPr id="6" name="テキスト ボックス 5">
              <a:extLst>
                <a:ext uri="{FF2B5EF4-FFF2-40B4-BE49-F238E27FC236}">
                  <a16:creationId xmlns:a16="http://schemas.microsoft.com/office/drawing/2014/main" id="{942416CF-7C83-6B1B-F8AB-BD81E02A0147}"/>
                </a:ext>
              </a:extLst>
            </p:cNvPr>
            <p:cNvSpPr txBox="1"/>
            <p:nvPr/>
          </p:nvSpPr>
          <p:spPr>
            <a:xfrm>
              <a:off x="262727" y="72000"/>
              <a:ext cx="8694790" cy="252000"/>
            </a:xfrm>
            <a:prstGeom prst="rect">
              <a:avLst/>
            </a:prstGeom>
            <a:solidFill>
              <a:schemeClr val="bg1"/>
            </a:solidFill>
          </p:spPr>
          <p:txBody>
            <a:bodyPr wrap="square" rtlCol="0">
              <a:spAutoFit/>
            </a:bodyPr>
            <a:lstStyle/>
            <a:p>
              <a:pPr>
                <a:defRPr/>
              </a:pPr>
              <a:r>
                <a:rPr kumimoji="1" lang="ja-JP" altLang="en-US" sz="1200" dirty="0">
                  <a:latin typeface="UD デジタル 教科書体 NP" panose="02020400000000000000" pitchFamily="18" charset="-128"/>
                  <a:ea typeface="UD デジタル 教科書体 NP" panose="02020400000000000000" pitchFamily="18" charset="-128"/>
                </a:rPr>
                <a:t>都市圏が目指す２０５０年地域脱炭素の姿（イメージ）</a:t>
              </a:r>
            </a:p>
          </p:txBody>
        </p:sp>
        <p:cxnSp>
          <p:nvCxnSpPr>
            <p:cNvPr id="5" name="直線コネクタ 4">
              <a:extLst>
                <a:ext uri="{FF2B5EF4-FFF2-40B4-BE49-F238E27FC236}">
                  <a16:creationId xmlns:a16="http://schemas.microsoft.com/office/drawing/2014/main" id="{EE48056A-C5AE-91BE-7CD5-AB8F9316D99C}"/>
                </a:ext>
              </a:extLst>
            </p:cNvPr>
            <p:cNvCxnSpPr>
              <a:cxnSpLocks/>
            </p:cNvCxnSpPr>
            <p:nvPr/>
          </p:nvCxnSpPr>
          <p:spPr>
            <a:xfrm>
              <a:off x="180000" y="324000"/>
              <a:ext cx="87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0" name="図 9">
            <a:extLst>
              <a:ext uri="{FF2B5EF4-FFF2-40B4-BE49-F238E27FC236}">
                <a16:creationId xmlns:a16="http://schemas.microsoft.com/office/drawing/2014/main" id="{23E840F9-A516-035D-F3EA-322253D345BD}"/>
              </a:ext>
            </a:extLst>
          </p:cNvPr>
          <p:cNvPicPr>
            <a:picLocks noChangeAspect="1"/>
          </p:cNvPicPr>
          <p:nvPr/>
        </p:nvPicPr>
        <p:blipFill>
          <a:blip r:embed="rId3"/>
          <a:stretch>
            <a:fillRect/>
          </a:stretch>
        </p:blipFill>
        <p:spPr>
          <a:xfrm>
            <a:off x="159111" y="355793"/>
            <a:ext cx="8798406" cy="6430207"/>
          </a:xfrm>
          <a:prstGeom prst="rect">
            <a:avLst/>
          </a:prstGeom>
        </p:spPr>
      </p:pic>
    </p:spTree>
    <p:extLst>
      <p:ext uri="{BB962C8B-B14F-4D97-AF65-F5344CB8AC3E}">
        <p14:creationId xmlns:p14="http://schemas.microsoft.com/office/powerpoint/2010/main" val="5391903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正方形/長方形 45">
            <a:extLst>
              <a:ext uri="{FF2B5EF4-FFF2-40B4-BE49-F238E27FC236}">
                <a16:creationId xmlns:a16="http://schemas.microsoft.com/office/drawing/2014/main" id="{EE63404E-7D49-CA5D-3D8C-EFB4B68331CC}"/>
              </a:ext>
            </a:extLst>
          </p:cNvPr>
          <p:cNvSpPr/>
          <p:nvPr/>
        </p:nvSpPr>
        <p:spPr>
          <a:xfrm>
            <a:off x="4747767" y="1133051"/>
            <a:ext cx="4186608" cy="260383"/>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a:latin typeface="UD デジタル 教科書体 NP" panose="02020400000000000000" pitchFamily="18" charset="-128"/>
              <a:ea typeface="UD デジタル 教科書体 NP" panose="02020400000000000000" pitchFamily="18" charset="-128"/>
            </a:endParaRPr>
          </a:p>
        </p:txBody>
      </p:sp>
      <p:sp>
        <p:nvSpPr>
          <p:cNvPr id="3" name="テキスト ボックス 2">
            <a:extLst>
              <a:ext uri="{FF2B5EF4-FFF2-40B4-BE49-F238E27FC236}">
                <a16:creationId xmlns:a16="http://schemas.microsoft.com/office/drawing/2014/main" id="{944689D6-87D5-F8FE-F4BE-F80DA9972B18}"/>
              </a:ext>
            </a:extLst>
          </p:cNvPr>
          <p:cNvSpPr txBox="1"/>
          <p:nvPr/>
        </p:nvSpPr>
        <p:spPr>
          <a:xfrm>
            <a:off x="180000" y="360000"/>
            <a:ext cx="4140000" cy="230832"/>
          </a:xfrm>
          <a:prstGeom prst="rect">
            <a:avLst/>
          </a:prstGeom>
          <a:solidFill>
            <a:srgbClr val="00B050"/>
          </a:solidFill>
        </p:spPr>
        <p:txBody>
          <a:bodyPr wrap="square" rtlCol="0">
            <a:spAutoFit/>
          </a:bodyPr>
          <a:lstStyle/>
          <a:p>
            <a:pPr>
              <a:defRPr/>
            </a:pPr>
            <a:r>
              <a:rPr kumimoji="1" lang="ja-JP" altLang="en-US" sz="900" b="1" dirty="0">
                <a:solidFill>
                  <a:schemeClr val="bg1"/>
                </a:solidFill>
                <a:latin typeface="UD デジタル 教科書体 NP" panose="02020400000000000000" pitchFamily="18" charset="-128"/>
                <a:ea typeface="UD デジタル 教科書体 NP" panose="02020400000000000000" pitchFamily="18" charset="-128"/>
              </a:rPr>
              <a:t>はじめに　</a:t>
            </a:r>
          </a:p>
        </p:txBody>
      </p:sp>
      <p:sp>
        <p:nvSpPr>
          <p:cNvPr id="8" name="正方形/長方形 7">
            <a:extLst>
              <a:ext uri="{FF2B5EF4-FFF2-40B4-BE49-F238E27FC236}">
                <a16:creationId xmlns:a16="http://schemas.microsoft.com/office/drawing/2014/main" id="{6ED4F199-0A79-1DF0-6D45-96B7F0C20ACF}"/>
              </a:ext>
            </a:extLst>
          </p:cNvPr>
          <p:cNvSpPr/>
          <p:nvPr/>
        </p:nvSpPr>
        <p:spPr>
          <a:xfrm>
            <a:off x="756066" y="586482"/>
            <a:ext cx="3672001" cy="1100705"/>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750" dirty="0">
                <a:solidFill>
                  <a:schemeClr val="tx1"/>
                </a:solidFill>
                <a:latin typeface="UD デジタル 教科書体 NP" panose="02020400000000000000" pitchFamily="18" charset="-128"/>
                <a:ea typeface="UD デジタル 教科書体 NP" panose="02020400000000000000" pitchFamily="18" charset="-128"/>
              </a:rPr>
              <a:t>　地球温暖化とそれに伴う気候変動の影響に対処していくためには、私たちが住む地域から、地球温暖化の原因とされる人為起源の温室効果ガスの排出を削減していくこと（緩和）と、避けられない気候変動の影響に対して被害の防止・軽減を図ること（適応）の両方を進めていく必要がある。</a:t>
            </a:r>
            <a:endParaRPr kumimoji="1" lang="en-US" altLang="ja-JP" sz="750" dirty="0">
              <a:solidFill>
                <a:schemeClr val="tx1"/>
              </a:solidFill>
              <a:latin typeface="UD デジタル 教科書体 NP" panose="02020400000000000000" pitchFamily="18" charset="-128"/>
              <a:ea typeface="UD デジタル 教科書体 NP" panose="02020400000000000000" pitchFamily="18" charset="-128"/>
            </a:endParaRPr>
          </a:p>
          <a:p>
            <a:r>
              <a:rPr kumimoji="1" lang="ja-JP" altLang="en-US" sz="750" dirty="0">
                <a:solidFill>
                  <a:schemeClr val="tx1"/>
                </a:solidFill>
                <a:latin typeface="UD デジタル 教科書体 NP" panose="02020400000000000000" pitchFamily="18" charset="-128"/>
                <a:ea typeface="UD デジタル 教科書体 NP" panose="02020400000000000000" pitchFamily="18" charset="-128"/>
              </a:rPr>
              <a:t>　本計画では、</a:t>
            </a:r>
            <a:r>
              <a:rPr kumimoji="1" lang="ja-JP" altLang="en-US" sz="750" dirty="0">
                <a:solidFill>
                  <a:schemeClr val="tx1"/>
                </a:solidFill>
                <a:highlight>
                  <a:srgbClr val="DCF0EA"/>
                </a:highlight>
                <a:latin typeface="UD デジタル 教科書体 NP" panose="02020400000000000000" pitchFamily="18" charset="-128"/>
                <a:ea typeface="UD デジタル 教科書体 NP" panose="02020400000000000000" pitchFamily="18" charset="-128"/>
              </a:rPr>
              <a:t>熊本連携中枢都市圏にある恵まれた自然環境を守り、未来へと引き継ぎながら、都市圏の自然資源及び人的・知的資源等を活用・循環させた脱炭素の取組により、持続可能な豊かな都市圏を実現する</a:t>
            </a:r>
            <a:r>
              <a:rPr kumimoji="1" lang="ja-JP" altLang="en-US" sz="750" dirty="0">
                <a:solidFill>
                  <a:schemeClr val="tx1"/>
                </a:solidFill>
                <a:latin typeface="UD デジタル 教科書体 NP" panose="02020400000000000000" pitchFamily="18" charset="-128"/>
                <a:ea typeface="UD デジタル 教科書体 NP" panose="02020400000000000000" pitchFamily="18" charset="-128"/>
              </a:rPr>
              <a:t>ことを目的とする。</a:t>
            </a:r>
          </a:p>
          <a:p>
            <a:r>
              <a:rPr kumimoji="1" lang="ja-JP" altLang="en-US" sz="750" dirty="0">
                <a:solidFill>
                  <a:schemeClr val="tx1"/>
                </a:solidFill>
                <a:latin typeface="UD デジタル 教科書体 NP" panose="02020400000000000000" pitchFamily="18" charset="-128"/>
                <a:ea typeface="UD デジタル 教科書体 NP" panose="02020400000000000000" pitchFamily="18" charset="-128"/>
              </a:rPr>
              <a:t>　また、環境と調和した地域づくりを進めるとともに、気候変動による影響への適応力を高めることも目指す。</a:t>
            </a:r>
            <a:endParaRPr kumimoji="1" lang="en-US" altLang="ja-JP" sz="750" dirty="0">
              <a:solidFill>
                <a:schemeClr val="tx1"/>
              </a:solidFill>
              <a:latin typeface="UD デジタル 教科書体 NP" panose="02020400000000000000" pitchFamily="18" charset="-128"/>
              <a:ea typeface="UD デジタル 教科書体 NP" panose="02020400000000000000" pitchFamily="18" charset="-128"/>
            </a:endParaRPr>
          </a:p>
          <a:p>
            <a:endParaRPr kumimoji="1" lang="ja-JP" altLang="en-US" sz="750" dirty="0">
              <a:solidFill>
                <a:schemeClr val="tx1"/>
              </a:solidFill>
              <a:latin typeface="UD デジタル 教科書体 NP" panose="02020400000000000000" pitchFamily="18" charset="-128"/>
              <a:ea typeface="UD デジタル 教科書体 NP" panose="02020400000000000000" pitchFamily="18" charset="-128"/>
            </a:endParaRPr>
          </a:p>
        </p:txBody>
      </p:sp>
      <p:sp>
        <p:nvSpPr>
          <p:cNvPr id="9" name="正方形/長方形 8">
            <a:extLst>
              <a:ext uri="{FF2B5EF4-FFF2-40B4-BE49-F238E27FC236}">
                <a16:creationId xmlns:a16="http://schemas.microsoft.com/office/drawing/2014/main" id="{743B6AD4-BD63-15CC-947D-0FB27252D13A}"/>
              </a:ext>
            </a:extLst>
          </p:cNvPr>
          <p:cNvSpPr/>
          <p:nvPr/>
        </p:nvSpPr>
        <p:spPr>
          <a:xfrm>
            <a:off x="164344" y="586482"/>
            <a:ext cx="639128" cy="2308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u="sng" kern="600" dirty="0">
                <a:solidFill>
                  <a:schemeClr val="tx1"/>
                </a:solidFill>
                <a:latin typeface="UD デジタル 教科書体 NP" panose="02020400000000000000" pitchFamily="18" charset="-128"/>
                <a:ea typeface="UD デジタル 教科書体 NP" panose="02020400000000000000" pitchFamily="18" charset="-128"/>
              </a:rPr>
              <a:t>目　的</a:t>
            </a:r>
          </a:p>
        </p:txBody>
      </p:sp>
      <p:sp>
        <p:nvSpPr>
          <p:cNvPr id="10" name="正方形/長方形 9">
            <a:extLst>
              <a:ext uri="{FF2B5EF4-FFF2-40B4-BE49-F238E27FC236}">
                <a16:creationId xmlns:a16="http://schemas.microsoft.com/office/drawing/2014/main" id="{8599079A-99E6-00B5-ED1E-343FCD9C7063}"/>
              </a:ext>
            </a:extLst>
          </p:cNvPr>
          <p:cNvSpPr/>
          <p:nvPr/>
        </p:nvSpPr>
        <p:spPr>
          <a:xfrm>
            <a:off x="756067" y="1724900"/>
            <a:ext cx="3762594" cy="35102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750" dirty="0">
                <a:solidFill>
                  <a:schemeClr val="tx1"/>
                </a:solidFill>
                <a:latin typeface="UD デジタル 教科書体 NP" panose="02020400000000000000" pitchFamily="18" charset="-128"/>
                <a:ea typeface="UD デジタル 教科書体 NP" panose="02020400000000000000" pitchFamily="18" charset="-128"/>
              </a:rPr>
              <a:t>令和</a:t>
            </a:r>
            <a:r>
              <a:rPr kumimoji="1" lang="en-US" altLang="ja-JP" sz="750" dirty="0">
                <a:solidFill>
                  <a:schemeClr val="tx1"/>
                </a:solidFill>
                <a:latin typeface="UD デジタル 教科書体 NP" panose="02020400000000000000" pitchFamily="18" charset="-128"/>
                <a:ea typeface="UD デジタル 教科書体 NP" panose="02020400000000000000" pitchFamily="18" charset="-128"/>
              </a:rPr>
              <a:t>8</a:t>
            </a:r>
            <a:r>
              <a:rPr kumimoji="1" lang="ja-JP" altLang="en-US" sz="750" dirty="0">
                <a:solidFill>
                  <a:schemeClr val="tx1"/>
                </a:solidFill>
                <a:latin typeface="UD デジタル 教科書体 NP" panose="02020400000000000000" pitchFamily="18" charset="-128"/>
                <a:ea typeface="UD デジタル 教科書体 NP" panose="02020400000000000000" pitchFamily="18" charset="-128"/>
              </a:rPr>
              <a:t>年度（</a:t>
            </a:r>
            <a:r>
              <a:rPr kumimoji="1" lang="en-US" altLang="ja-JP" sz="750" dirty="0">
                <a:solidFill>
                  <a:schemeClr val="tx1"/>
                </a:solidFill>
                <a:latin typeface="UD デジタル 教科書体 NP" panose="02020400000000000000" pitchFamily="18" charset="-128"/>
                <a:ea typeface="UD デジタル 教科書体 NP" panose="02020400000000000000" pitchFamily="18" charset="-128"/>
              </a:rPr>
              <a:t>2026</a:t>
            </a:r>
            <a:r>
              <a:rPr kumimoji="1" lang="ja-JP" altLang="en-US" sz="750" dirty="0">
                <a:solidFill>
                  <a:schemeClr val="tx1"/>
                </a:solidFill>
                <a:latin typeface="UD デジタル 教科書体 NP" panose="02020400000000000000" pitchFamily="18" charset="-128"/>
                <a:ea typeface="UD デジタル 教科書体 NP" panose="02020400000000000000" pitchFamily="18" charset="-128"/>
              </a:rPr>
              <a:t>年度）～令和</a:t>
            </a:r>
            <a:r>
              <a:rPr kumimoji="1" lang="en-US" altLang="ja-JP" sz="750" dirty="0">
                <a:solidFill>
                  <a:schemeClr val="tx1"/>
                </a:solidFill>
                <a:latin typeface="UD デジタル 教科書体 NP" panose="02020400000000000000" pitchFamily="18" charset="-128"/>
                <a:ea typeface="UD デジタル 教科書体 NP" panose="02020400000000000000" pitchFamily="18" charset="-128"/>
              </a:rPr>
              <a:t>17</a:t>
            </a:r>
            <a:r>
              <a:rPr kumimoji="1" lang="ja-JP" altLang="en-US" sz="750" dirty="0">
                <a:solidFill>
                  <a:schemeClr val="tx1"/>
                </a:solidFill>
                <a:latin typeface="UD デジタル 教科書体 NP" panose="02020400000000000000" pitchFamily="18" charset="-128"/>
                <a:ea typeface="UD デジタル 教科書体 NP" panose="02020400000000000000" pitchFamily="18" charset="-128"/>
              </a:rPr>
              <a:t>年度（</a:t>
            </a:r>
            <a:r>
              <a:rPr kumimoji="1" lang="en-US" altLang="ja-JP" sz="750" dirty="0">
                <a:solidFill>
                  <a:schemeClr val="tx1"/>
                </a:solidFill>
                <a:latin typeface="UD デジタル 教科書体 NP" panose="02020400000000000000" pitchFamily="18" charset="-128"/>
                <a:ea typeface="UD デジタル 教科書体 NP" panose="02020400000000000000" pitchFamily="18" charset="-128"/>
              </a:rPr>
              <a:t>2035</a:t>
            </a:r>
            <a:r>
              <a:rPr kumimoji="1" lang="ja-JP" altLang="en-US" sz="750" dirty="0">
                <a:solidFill>
                  <a:schemeClr val="tx1"/>
                </a:solidFill>
                <a:latin typeface="UD デジタル 教科書体 NP" panose="02020400000000000000" pitchFamily="18" charset="-128"/>
                <a:ea typeface="UD デジタル 教科書体 NP" panose="02020400000000000000" pitchFamily="18" charset="-128"/>
              </a:rPr>
              <a:t>年度）</a:t>
            </a:r>
            <a:endParaRPr kumimoji="1" lang="en-US" altLang="ja-JP" sz="750" dirty="0">
              <a:solidFill>
                <a:schemeClr val="tx1"/>
              </a:solidFill>
              <a:latin typeface="UD デジタル 教科書体 NP" panose="02020400000000000000" pitchFamily="18" charset="-128"/>
              <a:ea typeface="UD デジタル 教科書体 NP" panose="02020400000000000000" pitchFamily="18" charset="-128"/>
            </a:endParaRPr>
          </a:p>
          <a:p>
            <a:r>
              <a:rPr kumimoji="1" lang="en-US" altLang="ja-JP" sz="750" dirty="0">
                <a:solidFill>
                  <a:schemeClr val="tx1"/>
                </a:solidFill>
                <a:latin typeface="UD デジタル 教科書体 NP" panose="02020400000000000000" pitchFamily="18" charset="-128"/>
                <a:ea typeface="UD デジタル 教科書体 NP" panose="02020400000000000000" pitchFamily="18" charset="-128"/>
              </a:rPr>
              <a:t>※</a:t>
            </a:r>
            <a:r>
              <a:rPr kumimoji="1" lang="ja-JP" altLang="en-US" sz="750" u="sng" dirty="0">
                <a:solidFill>
                  <a:schemeClr val="tx1"/>
                </a:solidFill>
                <a:latin typeface="UD デジタル 教科書体 NP" panose="02020400000000000000" pitchFamily="18" charset="-128"/>
                <a:ea typeface="UD デジタル 教科書体 NP" panose="02020400000000000000" pitchFamily="18" charset="-128"/>
              </a:rPr>
              <a:t>令和</a:t>
            </a:r>
            <a:r>
              <a:rPr kumimoji="1" lang="en-US" altLang="ja-JP" sz="750" u="sng" dirty="0">
                <a:solidFill>
                  <a:schemeClr val="tx1"/>
                </a:solidFill>
                <a:latin typeface="UD デジタル 教科書体 NP" panose="02020400000000000000" pitchFamily="18" charset="-128"/>
                <a:ea typeface="UD デジタル 教科書体 NP" panose="02020400000000000000" pitchFamily="18" charset="-128"/>
              </a:rPr>
              <a:t>12</a:t>
            </a:r>
            <a:r>
              <a:rPr kumimoji="1" lang="ja-JP" altLang="en-US" sz="750" u="sng" dirty="0">
                <a:solidFill>
                  <a:schemeClr val="tx1"/>
                </a:solidFill>
                <a:latin typeface="UD デジタル 教科書体 NP" panose="02020400000000000000" pitchFamily="18" charset="-128"/>
                <a:ea typeface="UD デジタル 教科書体 NP" panose="02020400000000000000" pitchFamily="18" charset="-128"/>
              </a:rPr>
              <a:t>年度（</a:t>
            </a:r>
            <a:r>
              <a:rPr kumimoji="1" lang="en-US" altLang="ja-JP" sz="750" u="sng" dirty="0">
                <a:solidFill>
                  <a:schemeClr val="tx1"/>
                </a:solidFill>
                <a:latin typeface="UD デジタル 教科書体 NP" panose="02020400000000000000" pitchFamily="18" charset="-128"/>
                <a:ea typeface="UD デジタル 教科書体 NP" panose="02020400000000000000" pitchFamily="18" charset="-128"/>
              </a:rPr>
              <a:t>2030</a:t>
            </a:r>
            <a:r>
              <a:rPr kumimoji="1" lang="ja-JP" altLang="en-US" sz="750" u="sng" dirty="0">
                <a:solidFill>
                  <a:schemeClr val="tx1"/>
                </a:solidFill>
                <a:latin typeface="UD デジタル 教科書体 NP" panose="02020400000000000000" pitchFamily="18" charset="-128"/>
                <a:ea typeface="UD デジタル 教科書体 NP" panose="02020400000000000000" pitchFamily="18" charset="-128"/>
              </a:rPr>
              <a:t>年度）及びその他必要に応じて、計画内容の見直しを行う</a:t>
            </a:r>
            <a:r>
              <a:rPr kumimoji="1" lang="ja-JP" altLang="en-US" sz="750" dirty="0">
                <a:solidFill>
                  <a:schemeClr val="tx1"/>
                </a:solidFill>
                <a:latin typeface="UD デジタル 教科書体 NP" panose="02020400000000000000" pitchFamily="18" charset="-128"/>
                <a:ea typeface="UD デジタル 教科書体 NP" panose="02020400000000000000" pitchFamily="18" charset="-128"/>
              </a:rPr>
              <a:t>。</a:t>
            </a:r>
            <a:endParaRPr kumimoji="1" lang="en-US" altLang="ja-JP" sz="750" dirty="0">
              <a:solidFill>
                <a:schemeClr val="tx1"/>
              </a:solidFill>
              <a:latin typeface="UD デジタル 教科書体 NP" panose="02020400000000000000" pitchFamily="18" charset="-128"/>
              <a:ea typeface="UD デジタル 教科書体 NP" panose="02020400000000000000" pitchFamily="18" charset="-128"/>
            </a:endParaRPr>
          </a:p>
        </p:txBody>
      </p:sp>
      <p:sp>
        <p:nvSpPr>
          <p:cNvPr id="11" name="正方形/長方形 10">
            <a:extLst>
              <a:ext uri="{FF2B5EF4-FFF2-40B4-BE49-F238E27FC236}">
                <a16:creationId xmlns:a16="http://schemas.microsoft.com/office/drawing/2014/main" id="{F47EA502-46D7-033C-A1CC-E946F4488EF1}"/>
              </a:ext>
            </a:extLst>
          </p:cNvPr>
          <p:cNvSpPr/>
          <p:nvPr/>
        </p:nvSpPr>
        <p:spPr>
          <a:xfrm>
            <a:off x="164344" y="1705690"/>
            <a:ext cx="721995" cy="2308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u="sng" dirty="0">
                <a:solidFill>
                  <a:schemeClr val="tx1"/>
                </a:solidFill>
                <a:latin typeface="UD デジタル 教科書体 NP" panose="02020400000000000000" pitchFamily="18" charset="-128"/>
                <a:ea typeface="UD デジタル 教科書体 NP" panose="02020400000000000000" pitchFamily="18" charset="-128"/>
              </a:rPr>
              <a:t>計画期間</a:t>
            </a:r>
          </a:p>
        </p:txBody>
      </p:sp>
      <p:sp>
        <p:nvSpPr>
          <p:cNvPr id="12" name="正方形/長方形 11">
            <a:extLst>
              <a:ext uri="{FF2B5EF4-FFF2-40B4-BE49-F238E27FC236}">
                <a16:creationId xmlns:a16="http://schemas.microsoft.com/office/drawing/2014/main" id="{02A7F1CC-9F86-A128-B953-DCF050826312}"/>
              </a:ext>
            </a:extLst>
          </p:cNvPr>
          <p:cNvSpPr/>
          <p:nvPr/>
        </p:nvSpPr>
        <p:spPr>
          <a:xfrm>
            <a:off x="756066" y="2058606"/>
            <a:ext cx="3594954" cy="91427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750" dirty="0">
                <a:solidFill>
                  <a:schemeClr val="tx1"/>
                </a:solidFill>
                <a:latin typeface="UD デジタル 教科書体 NP" panose="02020400000000000000" pitchFamily="18" charset="-128"/>
                <a:ea typeface="UD デジタル 教科書体 NP" panose="02020400000000000000" pitchFamily="18" charset="-128"/>
              </a:rPr>
              <a:t>熊本連携中枢都市圏を構成する</a:t>
            </a:r>
            <a:r>
              <a:rPr kumimoji="1" lang="en-US" altLang="ja-JP" sz="750" dirty="0">
                <a:solidFill>
                  <a:schemeClr val="tx1"/>
                </a:solidFill>
                <a:latin typeface="UD デジタル 教科書体 NP" panose="02020400000000000000" pitchFamily="18" charset="-128"/>
                <a:ea typeface="UD デジタル 教科書体 NP" panose="02020400000000000000" pitchFamily="18" charset="-128"/>
              </a:rPr>
              <a:t>24</a:t>
            </a:r>
            <a:r>
              <a:rPr kumimoji="1" lang="ja-JP" altLang="en-US" sz="750" dirty="0">
                <a:solidFill>
                  <a:schemeClr val="tx1"/>
                </a:solidFill>
                <a:latin typeface="UD デジタル 教科書体 NP" panose="02020400000000000000" pitchFamily="18" charset="-128"/>
                <a:ea typeface="UD デジタル 教科書体 NP" panose="02020400000000000000" pitchFamily="18" charset="-128"/>
              </a:rPr>
              <a:t>市町村（令和</a:t>
            </a:r>
            <a:r>
              <a:rPr kumimoji="1" lang="en-US" altLang="ja-JP" sz="750" dirty="0">
                <a:solidFill>
                  <a:schemeClr val="tx1"/>
                </a:solidFill>
                <a:latin typeface="UD デジタル 教科書体 NP" panose="02020400000000000000" pitchFamily="18" charset="-128"/>
                <a:ea typeface="UD デジタル 教科書体 NP" panose="02020400000000000000" pitchFamily="18" charset="-128"/>
              </a:rPr>
              <a:t>8</a:t>
            </a:r>
            <a:r>
              <a:rPr kumimoji="1" lang="ja-JP" altLang="en-US" sz="750" dirty="0">
                <a:solidFill>
                  <a:schemeClr val="tx1"/>
                </a:solidFill>
                <a:latin typeface="UD デジタル 教科書体 NP" panose="02020400000000000000" pitchFamily="18" charset="-128"/>
                <a:ea typeface="UD デジタル 教科書体 NP" panose="02020400000000000000" pitchFamily="18" charset="-128"/>
              </a:rPr>
              <a:t>年（</a:t>
            </a:r>
            <a:r>
              <a:rPr kumimoji="1" lang="en-US" altLang="ja-JP" sz="750" dirty="0">
                <a:solidFill>
                  <a:schemeClr val="tx1"/>
                </a:solidFill>
                <a:latin typeface="UD デジタル 教科書体 NP" panose="02020400000000000000" pitchFamily="18" charset="-128"/>
                <a:ea typeface="UD デジタル 教科書体 NP" panose="02020400000000000000" pitchFamily="18" charset="-128"/>
              </a:rPr>
              <a:t>2026</a:t>
            </a:r>
            <a:r>
              <a:rPr kumimoji="1" lang="ja-JP" altLang="en-US" sz="750" dirty="0">
                <a:solidFill>
                  <a:schemeClr val="tx1"/>
                </a:solidFill>
                <a:latin typeface="UD デジタル 教科書体 NP" panose="02020400000000000000" pitchFamily="18" charset="-128"/>
                <a:ea typeface="UD デジタル 教科書体 NP" panose="02020400000000000000" pitchFamily="18" charset="-128"/>
              </a:rPr>
              <a:t>年）</a:t>
            </a:r>
            <a:r>
              <a:rPr kumimoji="1" lang="en-US" altLang="ja-JP" sz="750" dirty="0">
                <a:solidFill>
                  <a:schemeClr val="tx1"/>
                </a:solidFill>
                <a:latin typeface="UD デジタル 教科書体 NP" panose="02020400000000000000" pitchFamily="18" charset="-128"/>
                <a:ea typeface="UD デジタル 教科書体 NP" panose="02020400000000000000" pitchFamily="18" charset="-128"/>
              </a:rPr>
              <a:t>3</a:t>
            </a:r>
            <a:r>
              <a:rPr kumimoji="1" lang="ja-JP" altLang="en-US" sz="750" dirty="0">
                <a:solidFill>
                  <a:schemeClr val="tx1"/>
                </a:solidFill>
                <a:latin typeface="UD デジタル 教科書体 NP" panose="02020400000000000000" pitchFamily="18" charset="-128"/>
                <a:ea typeface="UD デジタル 教科書体 NP" panose="02020400000000000000" pitchFamily="18" charset="-128"/>
              </a:rPr>
              <a:t>月末時点）のうち以下</a:t>
            </a:r>
            <a:r>
              <a:rPr kumimoji="1" lang="en-US" altLang="ja-JP" sz="750" dirty="0">
                <a:solidFill>
                  <a:schemeClr val="tx1"/>
                </a:solidFill>
                <a:latin typeface="UD デジタル 教科書体 NP" panose="02020400000000000000" pitchFamily="18" charset="-128"/>
                <a:ea typeface="UD デジタル 教科書体 NP" panose="02020400000000000000" pitchFamily="18" charset="-128"/>
              </a:rPr>
              <a:t>23</a:t>
            </a:r>
            <a:r>
              <a:rPr kumimoji="1" lang="ja-JP" altLang="en-US" sz="750" dirty="0">
                <a:solidFill>
                  <a:schemeClr val="tx1"/>
                </a:solidFill>
                <a:latin typeface="UD デジタル 教科書体 NP" panose="02020400000000000000" pitchFamily="18" charset="-128"/>
                <a:ea typeface="UD デジタル 教科書体 NP" panose="02020400000000000000" pitchFamily="18" charset="-128"/>
              </a:rPr>
              <a:t>市町村の行政区域</a:t>
            </a:r>
            <a:endParaRPr kumimoji="1" lang="ja-JP" altLang="en-US" sz="750" strike="sngStrike" dirty="0">
              <a:solidFill>
                <a:srgbClr val="FF0000"/>
              </a:solidFill>
              <a:latin typeface="UD デジタル 教科書体 NP" panose="02020400000000000000" pitchFamily="18" charset="-128"/>
              <a:ea typeface="UD デジタル 教科書体 NP" panose="02020400000000000000" pitchFamily="18" charset="-128"/>
            </a:endParaRPr>
          </a:p>
          <a:p>
            <a:r>
              <a:rPr kumimoji="1" lang="ja-JP" altLang="en-US" sz="750" dirty="0">
                <a:solidFill>
                  <a:schemeClr val="tx1"/>
                </a:solidFill>
                <a:latin typeface="UD デジタル 教科書体 NP" panose="02020400000000000000" pitchFamily="18" charset="-128"/>
                <a:ea typeface="UD デジタル 教科書体 NP" panose="02020400000000000000" pitchFamily="18" charset="-128"/>
              </a:rPr>
              <a:t>（熊本市、玉名市、山鹿市、菊池市、宇土市、宇城市、阿蘇市、合志市、美里町、玉東町、南関町、長洲町、和水町、大津町、菊陽町、高森町、西原村、南阿蘇村、御船町、嘉島町、益城町、甲佐町、山都町）</a:t>
            </a:r>
          </a:p>
          <a:p>
            <a:r>
              <a:rPr kumimoji="1" lang="en-US" altLang="ja-JP" sz="750" dirty="0">
                <a:solidFill>
                  <a:schemeClr val="tx1"/>
                </a:solidFill>
                <a:latin typeface="UD デジタル 教科書体 NP" panose="02020400000000000000" pitchFamily="18" charset="-128"/>
                <a:ea typeface="UD デジタル 教科書体 NP" panose="02020400000000000000" pitchFamily="18" charset="-128"/>
              </a:rPr>
              <a:t>※</a:t>
            </a:r>
            <a:r>
              <a:rPr kumimoji="1" lang="ja-JP" altLang="en-US" sz="750" u="sng" dirty="0">
                <a:solidFill>
                  <a:schemeClr val="tx1"/>
                </a:solidFill>
                <a:highlight>
                  <a:srgbClr val="DCF0EA"/>
                </a:highlight>
                <a:latin typeface="UD デジタル 教科書体 NP" panose="02020400000000000000" pitchFamily="18" charset="-128"/>
                <a:ea typeface="UD デジタル 教科書体 NP" panose="02020400000000000000" pitchFamily="18" charset="-128"/>
              </a:rPr>
              <a:t>荒尾市は独自の地方公共団体実行計画（区域施策編）を策定済。荒尾市は都</a:t>
            </a:r>
            <a:endParaRPr kumimoji="1" lang="en-US" altLang="ja-JP" sz="750" u="sng" dirty="0">
              <a:solidFill>
                <a:schemeClr val="tx1"/>
              </a:solidFill>
              <a:highlight>
                <a:srgbClr val="DCF0EA"/>
              </a:highlight>
              <a:latin typeface="UD デジタル 教科書体 NP" panose="02020400000000000000" pitchFamily="18" charset="-128"/>
              <a:ea typeface="UD デジタル 教科書体 NP" panose="02020400000000000000" pitchFamily="18" charset="-128"/>
            </a:endParaRPr>
          </a:p>
          <a:p>
            <a:r>
              <a:rPr kumimoji="1" lang="ja-JP" altLang="en-US" sz="750" dirty="0">
                <a:solidFill>
                  <a:schemeClr val="tx1"/>
                </a:solidFill>
                <a:highlight>
                  <a:srgbClr val="DCF0EA"/>
                </a:highlight>
                <a:latin typeface="UD デジタル 教科書体 NP" panose="02020400000000000000" pitchFamily="18" charset="-128"/>
                <a:ea typeface="UD デジタル 教科書体 NP" panose="02020400000000000000" pitchFamily="18" charset="-128"/>
              </a:rPr>
              <a:t>　</a:t>
            </a:r>
            <a:r>
              <a:rPr kumimoji="1" lang="ja-JP" altLang="en-US" sz="750" u="sng" dirty="0">
                <a:solidFill>
                  <a:schemeClr val="tx1"/>
                </a:solidFill>
                <a:highlight>
                  <a:srgbClr val="DCF0EA"/>
                </a:highlight>
                <a:latin typeface="UD デジタル 教科書体 NP" panose="02020400000000000000" pitchFamily="18" charset="-128"/>
                <a:ea typeface="UD デジタル 教科書体 NP" panose="02020400000000000000" pitchFamily="18" charset="-128"/>
              </a:rPr>
              <a:t>市圏の構成市として、本計画と連携した取組を進める。</a:t>
            </a:r>
          </a:p>
        </p:txBody>
      </p:sp>
      <p:sp>
        <p:nvSpPr>
          <p:cNvPr id="13" name="正方形/長方形 12">
            <a:extLst>
              <a:ext uri="{FF2B5EF4-FFF2-40B4-BE49-F238E27FC236}">
                <a16:creationId xmlns:a16="http://schemas.microsoft.com/office/drawing/2014/main" id="{BBABBE37-C7C1-A20D-4BC2-2B5571E0748D}"/>
              </a:ext>
            </a:extLst>
          </p:cNvPr>
          <p:cNvSpPr/>
          <p:nvPr/>
        </p:nvSpPr>
        <p:spPr>
          <a:xfrm>
            <a:off x="164343" y="2039397"/>
            <a:ext cx="721995" cy="2308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u="sng" dirty="0">
                <a:solidFill>
                  <a:schemeClr val="tx1"/>
                </a:solidFill>
                <a:latin typeface="UD デジタル 教科書体 NP" panose="02020400000000000000" pitchFamily="18" charset="-128"/>
                <a:ea typeface="UD デジタル 教科書体 NP" panose="02020400000000000000" pitchFamily="18" charset="-128"/>
              </a:rPr>
              <a:t>対象範囲</a:t>
            </a:r>
          </a:p>
        </p:txBody>
      </p:sp>
      <p:sp>
        <p:nvSpPr>
          <p:cNvPr id="14" name="正方形/長方形 13">
            <a:extLst>
              <a:ext uri="{FF2B5EF4-FFF2-40B4-BE49-F238E27FC236}">
                <a16:creationId xmlns:a16="http://schemas.microsoft.com/office/drawing/2014/main" id="{6D72F835-992A-67B1-77FA-6B35A67C42DC}"/>
              </a:ext>
            </a:extLst>
          </p:cNvPr>
          <p:cNvSpPr/>
          <p:nvPr/>
        </p:nvSpPr>
        <p:spPr>
          <a:xfrm>
            <a:off x="756066" y="2935645"/>
            <a:ext cx="3762594" cy="411708"/>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750" dirty="0">
                <a:solidFill>
                  <a:schemeClr val="tx1"/>
                </a:solidFill>
                <a:latin typeface="UD デジタル 教科書体 NP" panose="02020400000000000000" pitchFamily="18" charset="-128"/>
                <a:ea typeface="UD デジタル 教科書体 NP" panose="02020400000000000000" pitchFamily="18" charset="-128"/>
              </a:rPr>
              <a:t>地球温暖化対策の推進に関する法律第</a:t>
            </a:r>
            <a:r>
              <a:rPr kumimoji="1" lang="en-US" altLang="ja-JP" sz="750" dirty="0">
                <a:solidFill>
                  <a:schemeClr val="tx1"/>
                </a:solidFill>
                <a:latin typeface="UD デジタル 教科書体 NP" panose="02020400000000000000" pitchFamily="18" charset="-128"/>
                <a:ea typeface="UD デジタル 教科書体 NP" panose="02020400000000000000" pitchFamily="18" charset="-128"/>
              </a:rPr>
              <a:t>21</a:t>
            </a:r>
            <a:r>
              <a:rPr kumimoji="1" lang="ja-JP" altLang="en-US" sz="750" dirty="0">
                <a:solidFill>
                  <a:schemeClr val="tx1"/>
                </a:solidFill>
                <a:latin typeface="UD デジタル 教科書体 NP" panose="02020400000000000000" pitchFamily="18" charset="-128"/>
                <a:ea typeface="UD デジタル 教科書体 NP" panose="02020400000000000000" pitchFamily="18" charset="-128"/>
              </a:rPr>
              <a:t>条第３項に基づく「地方公共団体実行計画（区域施策編）」及び気候変動適応法第</a:t>
            </a:r>
            <a:r>
              <a:rPr kumimoji="1" lang="en-US" altLang="ja-JP" sz="750" dirty="0">
                <a:solidFill>
                  <a:schemeClr val="tx1"/>
                </a:solidFill>
                <a:latin typeface="UD デジタル 教科書体 NP" panose="02020400000000000000" pitchFamily="18" charset="-128"/>
                <a:ea typeface="UD デジタル 教科書体 NP" panose="02020400000000000000" pitchFamily="18" charset="-128"/>
              </a:rPr>
              <a:t>12</a:t>
            </a:r>
            <a:r>
              <a:rPr kumimoji="1" lang="ja-JP" altLang="en-US" sz="750" dirty="0">
                <a:solidFill>
                  <a:schemeClr val="tx1"/>
                </a:solidFill>
                <a:latin typeface="UD デジタル 教科書体 NP" panose="02020400000000000000" pitchFamily="18" charset="-128"/>
                <a:ea typeface="UD デジタル 教科書体 NP" panose="02020400000000000000" pitchFamily="18" charset="-128"/>
              </a:rPr>
              <a:t>条に基づく「地域気候変動適応計画」</a:t>
            </a:r>
          </a:p>
        </p:txBody>
      </p:sp>
      <p:sp>
        <p:nvSpPr>
          <p:cNvPr id="15" name="正方形/長方形 14">
            <a:extLst>
              <a:ext uri="{FF2B5EF4-FFF2-40B4-BE49-F238E27FC236}">
                <a16:creationId xmlns:a16="http://schemas.microsoft.com/office/drawing/2014/main" id="{FAFAD53F-E76D-EA8D-A5A5-B271CD2C0986}"/>
              </a:ext>
            </a:extLst>
          </p:cNvPr>
          <p:cNvSpPr/>
          <p:nvPr/>
        </p:nvSpPr>
        <p:spPr>
          <a:xfrm>
            <a:off x="164343" y="2908815"/>
            <a:ext cx="721995" cy="2308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u="sng" dirty="0">
                <a:solidFill>
                  <a:schemeClr val="tx1"/>
                </a:solidFill>
                <a:latin typeface="UD デジタル 教科書体 NP" panose="02020400000000000000" pitchFamily="18" charset="-128"/>
                <a:ea typeface="UD デジタル 教科書体 NP" panose="02020400000000000000" pitchFamily="18" charset="-128"/>
              </a:rPr>
              <a:t>位置づけ</a:t>
            </a:r>
          </a:p>
        </p:txBody>
      </p:sp>
      <p:sp>
        <p:nvSpPr>
          <p:cNvPr id="16" name="正方形/長方形 15">
            <a:extLst>
              <a:ext uri="{FF2B5EF4-FFF2-40B4-BE49-F238E27FC236}">
                <a16:creationId xmlns:a16="http://schemas.microsoft.com/office/drawing/2014/main" id="{95B27284-E158-91E3-3A17-9E2FB9D557AA}"/>
              </a:ext>
            </a:extLst>
          </p:cNvPr>
          <p:cNvSpPr/>
          <p:nvPr/>
        </p:nvSpPr>
        <p:spPr>
          <a:xfrm>
            <a:off x="164343" y="3259174"/>
            <a:ext cx="721995" cy="2308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800" u="sng" dirty="0">
                <a:solidFill>
                  <a:schemeClr val="tx1"/>
                </a:solidFill>
                <a:latin typeface="UD デジタル 教科書体 NP" panose="02020400000000000000" pitchFamily="18" charset="-128"/>
                <a:ea typeface="UD デジタル 教科書体 NP" panose="02020400000000000000" pitchFamily="18" charset="-128"/>
              </a:rPr>
              <a:t>共同策定による効果</a:t>
            </a:r>
          </a:p>
        </p:txBody>
      </p:sp>
      <p:sp>
        <p:nvSpPr>
          <p:cNvPr id="17" name="正方形/長方形 16">
            <a:extLst>
              <a:ext uri="{FF2B5EF4-FFF2-40B4-BE49-F238E27FC236}">
                <a16:creationId xmlns:a16="http://schemas.microsoft.com/office/drawing/2014/main" id="{AAD797CD-E8C5-C0FD-CB23-D32ABF8A3EED}"/>
              </a:ext>
            </a:extLst>
          </p:cNvPr>
          <p:cNvSpPr/>
          <p:nvPr/>
        </p:nvSpPr>
        <p:spPr>
          <a:xfrm>
            <a:off x="756066" y="3251554"/>
            <a:ext cx="3672001" cy="887762"/>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750" dirty="0">
                <a:solidFill>
                  <a:schemeClr val="tx1"/>
                </a:solidFill>
                <a:latin typeface="UD デジタル 教科書体 NP" panose="02020400000000000000" pitchFamily="18" charset="-128"/>
                <a:ea typeface="UD デジタル 教科書体 NP" panose="02020400000000000000" pitchFamily="18" charset="-128"/>
              </a:rPr>
              <a:t>①波及効果：特定の自治体の施策により効果が得られた場合、そのノウハウを</a:t>
            </a:r>
            <a:endParaRPr kumimoji="1" lang="en-US" altLang="ja-JP" sz="750" dirty="0">
              <a:solidFill>
                <a:schemeClr val="tx1"/>
              </a:solidFill>
              <a:latin typeface="UD デジタル 教科書体 NP" panose="02020400000000000000" pitchFamily="18" charset="-128"/>
              <a:ea typeface="UD デジタル 教科書体 NP" panose="02020400000000000000" pitchFamily="18" charset="-128"/>
            </a:endParaRPr>
          </a:p>
          <a:p>
            <a:r>
              <a:rPr kumimoji="1" lang="ja-JP" altLang="en-US" sz="750" dirty="0">
                <a:solidFill>
                  <a:schemeClr val="tx1"/>
                </a:solidFill>
                <a:latin typeface="UD デジタル 教科書体 NP" panose="02020400000000000000" pitchFamily="18" charset="-128"/>
                <a:ea typeface="UD デジタル 教科書体 NP" panose="02020400000000000000" pitchFamily="18" charset="-128"/>
              </a:rPr>
              <a:t>　　　　　　他自治体と共有することにより同様の効果が得られる。</a:t>
            </a:r>
          </a:p>
          <a:p>
            <a:r>
              <a:rPr kumimoji="1" lang="ja-JP" altLang="en-US" sz="750" dirty="0">
                <a:solidFill>
                  <a:schemeClr val="tx1"/>
                </a:solidFill>
                <a:latin typeface="UD デジタル 教科書体 NP" panose="02020400000000000000" pitchFamily="18" charset="-128"/>
                <a:ea typeface="UD デジタル 教科書体 NP" panose="02020400000000000000" pitchFamily="18" charset="-128"/>
              </a:rPr>
              <a:t>②補完効果：各自治体の「強み」と「弱み」を補い合うことにより、個々では</a:t>
            </a:r>
            <a:endParaRPr kumimoji="1" lang="en-US" altLang="ja-JP" sz="750" dirty="0">
              <a:solidFill>
                <a:schemeClr val="tx1"/>
              </a:solidFill>
              <a:latin typeface="UD デジタル 教科書体 NP" panose="02020400000000000000" pitchFamily="18" charset="-128"/>
              <a:ea typeface="UD デジタル 教科書体 NP" panose="02020400000000000000" pitchFamily="18" charset="-128"/>
            </a:endParaRPr>
          </a:p>
          <a:p>
            <a:r>
              <a:rPr kumimoji="1" lang="ja-JP" altLang="en-US" sz="750" dirty="0">
                <a:solidFill>
                  <a:schemeClr val="tx1"/>
                </a:solidFill>
                <a:latin typeface="UD デジタル 教科書体 NP" panose="02020400000000000000" pitchFamily="18" charset="-128"/>
                <a:ea typeface="UD デジタル 教科書体 NP" panose="02020400000000000000" pitchFamily="18" charset="-128"/>
              </a:rPr>
              <a:t>　　　　　　実現が難しい施策を可能にする。</a:t>
            </a:r>
          </a:p>
          <a:p>
            <a:r>
              <a:rPr kumimoji="1" lang="ja-JP" altLang="en-US" sz="750" dirty="0">
                <a:solidFill>
                  <a:schemeClr val="tx1"/>
                </a:solidFill>
                <a:latin typeface="UD デジタル 教科書体 NP" panose="02020400000000000000" pitchFamily="18" charset="-128"/>
                <a:ea typeface="UD デジタル 教科書体 NP" panose="02020400000000000000" pitchFamily="18" charset="-128"/>
              </a:rPr>
              <a:t>③推進効果：圏域全体で進捗を管理し、他自治体の活動状況を把握することに</a:t>
            </a:r>
            <a:endParaRPr kumimoji="1" lang="en-US" altLang="ja-JP" sz="750" dirty="0">
              <a:solidFill>
                <a:schemeClr val="tx1"/>
              </a:solidFill>
              <a:latin typeface="UD デジタル 教科書体 NP" panose="02020400000000000000" pitchFamily="18" charset="-128"/>
              <a:ea typeface="UD デジタル 教科書体 NP" panose="02020400000000000000" pitchFamily="18" charset="-128"/>
            </a:endParaRPr>
          </a:p>
          <a:p>
            <a:r>
              <a:rPr kumimoji="1" lang="ja-JP" altLang="en-US" sz="750" dirty="0">
                <a:solidFill>
                  <a:schemeClr val="tx1"/>
                </a:solidFill>
                <a:latin typeface="UD デジタル 教科書体 NP" panose="02020400000000000000" pitchFamily="18" charset="-128"/>
                <a:ea typeface="UD デジタル 教科書体 NP" panose="02020400000000000000" pitchFamily="18" charset="-128"/>
              </a:rPr>
              <a:t>　　　　　　より、単独では得られない成果を実現可能にする。</a:t>
            </a:r>
          </a:p>
        </p:txBody>
      </p:sp>
      <p:sp>
        <p:nvSpPr>
          <p:cNvPr id="18" name="テキスト ボックス 17">
            <a:extLst>
              <a:ext uri="{FF2B5EF4-FFF2-40B4-BE49-F238E27FC236}">
                <a16:creationId xmlns:a16="http://schemas.microsoft.com/office/drawing/2014/main" id="{C88002FB-EBED-0AFD-C0C9-998DA6D9EBF9}"/>
              </a:ext>
            </a:extLst>
          </p:cNvPr>
          <p:cNvSpPr txBox="1"/>
          <p:nvPr/>
        </p:nvSpPr>
        <p:spPr>
          <a:xfrm>
            <a:off x="188062" y="4050000"/>
            <a:ext cx="4140000" cy="230832"/>
          </a:xfrm>
          <a:prstGeom prst="rect">
            <a:avLst/>
          </a:prstGeom>
          <a:solidFill>
            <a:srgbClr val="00B050"/>
          </a:solidFill>
        </p:spPr>
        <p:txBody>
          <a:bodyPr wrap="square" rtlCol="0">
            <a:spAutoFit/>
          </a:bodyPr>
          <a:lstStyle/>
          <a:p>
            <a:pPr>
              <a:defRPr/>
            </a:pPr>
            <a:r>
              <a:rPr kumimoji="1" lang="ja-JP" altLang="en-US" sz="900" b="1" dirty="0">
                <a:solidFill>
                  <a:schemeClr val="bg1"/>
                </a:solidFill>
                <a:latin typeface="UD デジタル 教科書体 NP" panose="02020400000000000000" pitchFamily="18" charset="-128"/>
                <a:ea typeface="UD デジタル 教科書体 NP" panose="02020400000000000000" pitchFamily="18" charset="-128"/>
              </a:rPr>
              <a:t>第１章　地球温暖化に関する国内外の動向</a:t>
            </a:r>
          </a:p>
        </p:txBody>
      </p:sp>
      <p:graphicFrame>
        <p:nvGraphicFramePr>
          <p:cNvPr id="19" name="表 18">
            <a:extLst>
              <a:ext uri="{FF2B5EF4-FFF2-40B4-BE49-F238E27FC236}">
                <a16:creationId xmlns:a16="http://schemas.microsoft.com/office/drawing/2014/main" id="{723C3751-B1E4-8AE8-F2BB-8CA1BA8C87B7}"/>
              </a:ext>
            </a:extLst>
          </p:cNvPr>
          <p:cNvGraphicFramePr>
            <a:graphicFrameLocks noGrp="1"/>
          </p:cNvGraphicFramePr>
          <p:nvPr>
            <p:extLst>
              <p:ext uri="{D42A27DB-BD31-4B8C-83A1-F6EECF244321}">
                <p14:modId xmlns:p14="http://schemas.microsoft.com/office/powerpoint/2010/main" val="1104893989"/>
              </p:ext>
            </p:extLst>
          </p:nvPr>
        </p:nvGraphicFramePr>
        <p:xfrm>
          <a:off x="192093" y="4775671"/>
          <a:ext cx="4131938" cy="1935480"/>
        </p:xfrm>
        <a:graphic>
          <a:graphicData uri="http://schemas.openxmlformats.org/drawingml/2006/table">
            <a:tbl>
              <a:tblPr firstRow="1" bandRow="1">
                <a:tableStyleId>{5C22544A-7EE6-4342-B048-85BDC9FD1C3A}</a:tableStyleId>
              </a:tblPr>
              <a:tblGrid>
                <a:gridCol w="504515">
                  <a:extLst>
                    <a:ext uri="{9D8B030D-6E8A-4147-A177-3AD203B41FA5}">
                      <a16:colId xmlns:a16="http://schemas.microsoft.com/office/drawing/2014/main" val="3978616817"/>
                    </a:ext>
                  </a:extLst>
                </a:gridCol>
                <a:gridCol w="3627423">
                  <a:extLst>
                    <a:ext uri="{9D8B030D-6E8A-4147-A177-3AD203B41FA5}">
                      <a16:colId xmlns:a16="http://schemas.microsoft.com/office/drawing/2014/main" val="922159399"/>
                    </a:ext>
                  </a:extLst>
                </a:gridCol>
              </a:tblGrid>
              <a:tr h="178803">
                <a:tc>
                  <a:txBody>
                    <a:bodyPr/>
                    <a:lstStyle/>
                    <a:p>
                      <a:r>
                        <a:rPr kumimoji="1" lang="en-US" altLang="ja-JP" sz="700" b="0" dirty="0">
                          <a:solidFill>
                            <a:schemeClr val="tx1"/>
                          </a:solidFill>
                          <a:latin typeface="UD デジタル 教科書体 NP" panose="02020400000000000000" pitchFamily="18" charset="-128"/>
                          <a:ea typeface="UD デジタル 教科書体 NP" panose="02020400000000000000" pitchFamily="18" charset="-128"/>
                        </a:rPr>
                        <a:t>2019</a:t>
                      </a:r>
                      <a:endParaRPr kumimoji="1" lang="ja-JP" altLang="en-US" sz="700" b="0" dirty="0">
                        <a:solidFill>
                          <a:schemeClr val="tx1"/>
                        </a:solidFill>
                        <a:latin typeface="UD デジタル 教科書体 NP" panose="02020400000000000000" pitchFamily="18" charset="-128"/>
                        <a:ea typeface="UD デジタル 教科書体 NP" panose="02020400000000000000" pitchFamily="18" charset="-128"/>
                      </a:endParaRPr>
                    </a:p>
                  </a:txBody>
                  <a:tcP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r>
                        <a:rPr kumimoji="1" lang="en-US" altLang="ja-JP" sz="700" b="0" dirty="0">
                          <a:solidFill>
                            <a:srgbClr val="FF3300"/>
                          </a:solidFill>
                          <a:latin typeface="UD デジタル 教科書体 NP" panose="02020400000000000000" pitchFamily="18" charset="-128"/>
                          <a:ea typeface="UD デジタル 教科書体 NP" panose="02020400000000000000" pitchFamily="18" charset="-128"/>
                        </a:rPr>
                        <a:t>【</a:t>
                      </a:r>
                      <a:r>
                        <a:rPr kumimoji="1" lang="ja-JP" altLang="en-US" sz="700" b="0" dirty="0">
                          <a:solidFill>
                            <a:srgbClr val="FF3300"/>
                          </a:solidFill>
                          <a:latin typeface="UD デジタル 教科書体 NP" panose="02020400000000000000" pitchFamily="18" charset="-128"/>
                          <a:ea typeface="UD デジタル 教科書体 NP" panose="02020400000000000000" pitchFamily="18" charset="-128"/>
                        </a:rPr>
                        <a:t>国</a:t>
                      </a:r>
                      <a:r>
                        <a:rPr kumimoji="1" lang="en-US" altLang="ja-JP" sz="700" b="0" dirty="0">
                          <a:solidFill>
                            <a:srgbClr val="FF0000"/>
                          </a:solidFill>
                          <a:latin typeface="UD デジタル 教科書体 NP" panose="02020400000000000000" pitchFamily="18" charset="-128"/>
                          <a:ea typeface="UD デジタル 教科書体 NP" panose="02020400000000000000" pitchFamily="18" charset="-128"/>
                        </a:rPr>
                        <a:t>】</a:t>
                      </a:r>
                      <a:r>
                        <a:rPr kumimoji="1" lang="ja-JP" altLang="en-US" sz="700" b="0" dirty="0">
                          <a:solidFill>
                            <a:srgbClr val="FF0000"/>
                          </a:solidFill>
                          <a:latin typeface="UD デジタル 教科書体 NP" panose="02020400000000000000" pitchFamily="18" charset="-128"/>
                          <a:ea typeface="UD デジタル 教科書体 NP" panose="02020400000000000000" pitchFamily="18" charset="-128"/>
                        </a:rPr>
                        <a:t>「パリ協定に基づく成長戦略としての長期戦略」の閣議決定</a:t>
                      </a:r>
                      <a:endParaRPr kumimoji="1" lang="en-US" altLang="ja-JP" sz="700" b="0" dirty="0">
                        <a:solidFill>
                          <a:srgbClr val="FF0000"/>
                        </a:solidFill>
                        <a:latin typeface="UD デジタル 教科書体 NP" panose="02020400000000000000" pitchFamily="18" charset="-128"/>
                        <a:ea typeface="UD デジタル 教科書体 NP" panose="02020400000000000000" pitchFamily="18" charset="-128"/>
                      </a:endParaRPr>
                    </a:p>
                    <a:p>
                      <a:r>
                        <a:rPr kumimoji="1" lang="en-US" altLang="ja-JP" sz="700" b="0" dirty="0">
                          <a:solidFill>
                            <a:schemeClr val="tx1"/>
                          </a:solidFill>
                          <a:latin typeface="UD デジタル 教科書体 NP" panose="02020400000000000000" pitchFamily="18" charset="-128"/>
                          <a:ea typeface="UD デジタル 教科書体 NP" panose="02020400000000000000" pitchFamily="18" charset="-128"/>
                        </a:rPr>
                        <a:t>【</a:t>
                      </a:r>
                      <a:r>
                        <a:rPr kumimoji="1" lang="ja-JP" altLang="en-US" sz="700" b="0" dirty="0">
                          <a:solidFill>
                            <a:schemeClr val="tx1"/>
                          </a:solidFill>
                          <a:latin typeface="UD デジタル 教科書体 NP" panose="02020400000000000000" pitchFamily="18" charset="-128"/>
                          <a:ea typeface="UD デジタル 教科書体 NP" panose="02020400000000000000" pitchFamily="18" charset="-128"/>
                        </a:rPr>
                        <a:t>県</a:t>
                      </a:r>
                      <a:r>
                        <a:rPr kumimoji="1" lang="en-US" altLang="ja-JP" sz="700" b="0" dirty="0">
                          <a:solidFill>
                            <a:schemeClr val="tx1"/>
                          </a:solidFill>
                          <a:latin typeface="UD デジタル 教科書体 NP" panose="02020400000000000000" pitchFamily="18" charset="-128"/>
                          <a:ea typeface="UD デジタル 教科書体 NP" panose="02020400000000000000" pitchFamily="18" charset="-128"/>
                        </a:rPr>
                        <a:t>】</a:t>
                      </a:r>
                      <a:r>
                        <a:rPr kumimoji="1" lang="ja-JP" altLang="en-US" sz="700" b="0" dirty="0">
                          <a:solidFill>
                            <a:schemeClr val="tx1"/>
                          </a:solidFill>
                          <a:latin typeface="UD デジタル 教科書体 NP" panose="02020400000000000000" pitchFamily="18" charset="-128"/>
                          <a:ea typeface="UD デジタル 教科書体 NP" panose="02020400000000000000" pitchFamily="18" charset="-128"/>
                        </a:rPr>
                        <a:t>「</a:t>
                      </a:r>
                      <a:r>
                        <a:rPr kumimoji="1" lang="en-US" altLang="ja-JP" sz="700" b="0" dirty="0">
                          <a:solidFill>
                            <a:schemeClr val="tx1"/>
                          </a:solidFill>
                          <a:latin typeface="UD デジタル 教科書体 NP" panose="02020400000000000000" pitchFamily="18" charset="-128"/>
                          <a:ea typeface="UD デジタル 教科書体 NP" panose="02020400000000000000" pitchFamily="18" charset="-128"/>
                        </a:rPr>
                        <a:t>2050</a:t>
                      </a:r>
                      <a:r>
                        <a:rPr kumimoji="1" lang="ja-JP" altLang="en-US" sz="700" b="0" dirty="0">
                          <a:solidFill>
                            <a:schemeClr val="tx1"/>
                          </a:solidFill>
                          <a:latin typeface="UD デジタル 教科書体 NP" panose="02020400000000000000" pitchFamily="18" charset="-128"/>
                          <a:ea typeface="UD デジタル 教科書体 NP" panose="02020400000000000000" pitchFamily="18" charset="-128"/>
                        </a:rPr>
                        <a:t>年熊本県内</a:t>
                      </a:r>
                      <a:r>
                        <a:rPr kumimoji="1" lang="en-US" altLang="ja-JP" sz="700" b="0" dirty="0">
                          <a:solidFill>
                            <a:schemeClr val="tx1"/>
                          </a:solidFill>
                          <a:latin typeface="UD デジタル 教科書体 NP" panose="02020400000000000000" pitchFamily="18" charset="-128"/>
                          <a:ea typeface="UD デジタル 教科書体 NP" panose="02020400000000000000" pitchFamily="18" charset="-128"/>
                        </a:rPr>
                        <a:t>CO2</a:t>
                      </a:r>
                      <a:r>
                        <a:rPr kumimoji="1" lang="ja-JP" altLang="en-US" sz="700" b="0" dirty="0">
                          <a:solidFill>
                            <a:schemeClr val="tx1"/>
                          </a:solidFill>
                          <a:latin typeface="UD デジタル 教科書体 NP" panose="02020400000000000000" pitchFamily="18" charset="-128"/>
                          <a:ea typeface="UD デジタル 教科書体 NP" panose="02020400000000000000" pitchFamily="18" charset="-128"/>
                        </a:rPr>
                        <a:t>排出実質ゼロ」宣言</a:t>
                      </a:r>
                    </a:p>
                  </a:txBody>
                  <a:tcP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19447268"/>
                  </a:ext>
                </a:extLst>
              </a:tr>
              <a:tr h="275081">
                <a:tc>
                  <a:txBody>
                    <a:bodyPr/>
                    <a:lstStyle/>
                    <a:p>
                      <a:r>
                        <a:rPr kumimoji="1" lang="en-US" altLang="ja-JP" sz="700" b="0" dirty="0">
                          <a:solidFill>
                            <a:schemeClr val="tx1"/>
                          </a:solidFill>
                          <a:latin typeface="UD デジタル 教科書体 NP" panose="02020400000000000000" pitchFamily="18" charset="-128"/>
                          <a:ea typeface="UD デジタル 教科書体 NP" panose="02020400000000000000" pitchFamily="18" charset="-128"/>
                        </a:rPr>
                        <a:t>2020</a:t>
                      </a:r>
                      <a:endParaRPr kumimoji="1" lang="ja-JP" altLang="en-US" sz="700" b="0" dirty="0">
                        <a:solidFill>
                          <a:schemeClr val="tx1"/>
                        </a:solidFill>
                        <a:latin typeface="UD デジタル 教科書体 NP" panose="02020400000000000000" pitchFamily="18" charset="-128"/>
                        <a:ea typeface="UD デジタル 教科書体 NP" panose="02020400000000000000" pitchFamily="18" charset="-128"/>
                      </a:endParaRPr>
                    </a:p>
                  </a:txBody>
                  <a:tcP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700" b="0" dirty="0">
                          <a:solidFill>
                            <a:srgbClr val="FF0000"/>
                          </a:solidFill>
                          <a:latin typeface="UD デジタル 教科書体 NP" panose="02020400000000000000" pitchFamily="18" charset="-128"/>
                          <a:ea typeface="UD デジタル 教科書体 NP" panose="02020400000000000000" pitchFamily="18" charset="-128"/>
                        </a:rPr>
                        <a:t>【</a:t>
                      </a:r>
                      <a:r>
                        <a:rPr kumimoji="1" lang="ja-JP" altLang="en-US" sz="700" b="0" dirty="0">
                          <a:solidFill>
                            <a:srgbClr val="FF0000"/>
                          </a:solidFill>
                          <a:latin typeface="UD デジタル 教科書体 NP" panose="02020400000000000000" pitchFamily="18" charset="-128"/>
                          <a:ea typeface="UD デジタル 教科書体 NP" panose="02020400000000000000" pitchFamily="18" charset="-128"/>
                        </a:rPr>
                        <a:t>都市圏</a:t>
                      </a:r>
                      <a:r>
                        <a:rPr kumimoji="1" lang="en-US" altLang="ja-JP" sz="700" b="0" dirty="0">
                          <a:solidFill>
                            <a:srgbClr val="FF0000"/>
                          </a:solidFill>
                          <a:latin typeface="UD デジタル 教科書体 NP" panose="02020400000000000000" pitchFamily="18" charset="-128"/>
                          <a:ea typeface="UD デジタル 教科書体 NP" panose="02020400000000000000" pitchFamily="18" charset="-128"/>
                        </a:rPr>
                        <a:t>】</a:t>
                      </a:r>
                      <a:r>
                        <a:rPr kumimoji="1" lang="ja-JP" altLang="en-US" sz="700" b="0" dirty="0">
                          <a:solidFill>
                            <a:srgbClr val="FF0000"/>
                          </a:solidFill>
                          <a:latin typeface="UD デジタル 教科書体 NP" panose="02020400000000000000" pitchFamily="18" charset="-128"/>
                          <a:ea typeface="UD デジタル 教科書体 NP" panose="02020400000000000000" pitchFamily="18" charset="-128"/>
                        </a:rPr>
                        <a:t>「</a:t>
                      </a:r>
                      <a:r>
                        <a:rPr kumimoji="1" lang="en-US" altLang="ja-JP" sz="700" b="0" dirty="0">
                          <a:solidFill>
                            <a:srgbClr val="FF0000"/>
                          </a:solidFill>
                          <a:latin typeface="UD デジタル 教科書体 NP" panose="02020400000000000000" pitchFamily="18" charset="-128"/>
                          <a:ea typeface="UD デジタル 教科書体 NP" panose="02020400000000000000" pitchFamily="18" charset="-128"/>
                        </a:rPr>
                        <a:t>2050</a:t>
                      </a:r>
                      <a:r>
                        <a:rPr kumimoji="1" lang="ja-JP" altLang="en-US" sz="700" b="0" dirty="0">
                          <a:solidFill>
                            <a:srgbClr val="FF0000"/>
                          </a:solidFill>
                          <a:latin typeface="UD デジタル 教科書体 NP" panose="02020400000000000000" pitchFamily="18" charset="-128"/>
                          <a:ea typeface="UD デジタル 教科書体 NP" panose="02020400000000000000" pitchFamily="18" charset="-128"/>
                        </a:rPr>
                        <a:t>年温室効果ガス排出実質ゼロ」宣言</a:t>
                      </a:r>
                    </a:p>
                    <a:p>
                      <a:r>
                        <a:rPr kumimoji="1" lang="en-US" altLang="ja-JP" sz="700" b="0" dirty="0">
                          <a:solidFill>
                            <a:schemeClr val="tx1"/>
                          </a:solidFill>
                          <a:latin typeface="UD デジタル 教科書体 NP" panose="02020400000000000000" pitchFamily="18" charset="-128"/>
                          <a:ea typeface="UD デジタル 教科書体 NP" panose="02020400000000000000" pitchFamily="18" charset="-128"/>
                        </a:rPr>
                        <a:t>【</a:t>
                      </a:r>
                      <a:r>
                        <a:rPr kumimoji="1" lang="ja-JP" altLang="en-US" sz="700" b="0" dirty="0">
                          <a:solidFill>
                            <a:schemeClr val="tx1"/>
                          </a:solidFill>
                          <a:latin typeface="UD デジタル 教科書体 NP" panose="02020400000000000000" pitchFamily="18" charset="-128"/>
                          <a:ea typeface="UD デジタル 教科書体 NP" panose="02020400000000000000" pitchFamily="18" charset="-128"/>
                        </a:rPr>
                        <a:t>国</a:t>
                      </a:r>
                      <a:r>
                        <a:rPr kumimoji="1" lang="en-US" altLang="ja-JP" sz="700" b="0" dirty="0">
                          <a:solidFill>
                            <a:schemeClr val="tx1"/>
                          </a:solidFill>
                          <a:latin typeface="UD デジタル 教科書体 NP" panose="02020400000000000000" pitchFamily="18" charset="-128"/>
                          <a:ea typeface="UD デジタル 教科書体 NP" panose="02020400000000000000" pitchFamily="18" charset="-128"/>
                        </a:rPr>
                        <a:t>】2050</a:t>
                      </a:r>
                      <a:r>
                        <a:rPr kumimoji="1" lang="ja-JP" altLang="en-US" sz="700" b="0" dirty="0">
                          <a:solidFill>
                            <a:schemeClr val="tx1"/>
                          </a:solidFill>
                          <a:latin typeface="UD デジタル 教科書体 NP" panose="02020400000000000000" pitchFamily="18" charset="-128"/>
                          <a:ea typeface="UD デジタル 教科書体 NP" panose="02020400000000000000" pitchFamily="18" charset="-128"/>
                        </a:rPr>
                        <a:t>年カーボンニュートラル宣言</a:t>
                      </a:r>
                    </a:p>
                  </a:txBody>
                  <a:tcP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883740980"/>
                  </a:ext>
                </a:extLst>
              </a:tr>
              <a:tr h="371360">
                <a:tc>
                  <a:txBody>
                    <a:bodyPr/>
                    <a:lstStyle/>
                    <a:p>
                      <a:r>
                        <a:rPr kumimoji="1" lang="en-US" altLang="ja-JP" sz="700" b="0" dirty="0">
                          <a:solidFill>
                            <a:schemeClr val="tx1"/>
                          </a:solidFill>
                          <a:latin typeface="UD デジタル 教科書体 NP" panose="02020400000000000000" pitchFamily="18" charset="-128"/>
                          <a:ea typeface="UD デジタル 教科書体 NP" panose="02020400000000000000" pitchFamily="18" charset="-128"/>
                        </a:rPr>
                        <a:t>2021</a:t>
                      </a:r>
                      <a:endParaRPr kumimoji="1" lang="ja-JP" altLang="en-US" sz="700" b="0" dirty="0">
                        <a:solidFill>
                          <a:schemeClr val="tx1"/>
                        </a:solidFill>
                        <a:latin typeface="UD デジタル 教科書体 NP" panose="02020400000000000000" pitchFamily="18" charset="-128"/>
                        <a:ea typeface="UD デジタル 教科書体 NP" panose="02020400000000000000" pitchFamily="18" charset="-128"/>
                      </a:endParaRPr>
                    </a:p>
                  </a:txBody>
                  <a:tcP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r>
                        <a:rPr kumimoji="1" lang="en-US" altLang="ja-JP" sz="700" b="0" dirty="0">
                          <a:solidFill>
                            <a:schemeClr val="tx1"/>
                          </a:solidFill>
                          <a:latin typeface="UD デジタル 教科書体 NP" panose="02020400000000000000" pitchFamily="18" charset="-128"/>
                          <a:ea typeface="UD デジタル 教科書体 NP" panose="02020400000000000000" pitchFamily="18" charset="-128"/>
                        </a:rPr>
                        <a:t>【</a:t>
                      </a:r>
                      <a:r>
                        <a:rPr kumimoji="1" lang="ja-JP" altLang="en-US" sz="700" b="0" dirty="0">
                          <a:solidFill>
                            <a:schemeClr val="tx1"/>
                          </a:solidFill>
                          <a:latin typeface="UD デジタル 教科書体 NP" panose="02020400000000000000" pitchFamily="18" charset="-128"/>
                          <a:ea typeface="UD デジタル 教科書体 NP" panose="02020400000000000000" pitchFamily="18" charset="-128"/>
                        </a:rPr>
                        <a:t>国</a:t>
                      </a:r>
                      <a:r>
                        <a:rPr kumimoji="1" lang="en-US" altLang="ja-JP" sz="700" b="0" dirty="0">
                          <a:solidFill>
                            <a:schemeClr val="tx1"/>
                          </a:solidFill>
                          <a:latin typeface="UD デジタル 教科書体 NP" panose="02020400000000000000" pitchFamily="18" charset="-128"/>
                          <a:ea typeface="UD デジタル 教科書体 NP" panose="02020400000000000000" pitchFamily="18" charset="-128"/>
                        </a:rPr>
                        <a:t>】</a:t>
                      </a:r>
                      <a:r>
                        <a:rPr kumimoji="1" lang="ja-JP" altLang="en-US" sz="700" b="0" dirty="0">
                          <a:solidFill>
                            <a:schemeClr val="tx1"/>
                          </a:solidFill>
                          <a:latin typeface="UD デジタル 教科書体 NP" panose="02020400000000000000" pitchFamily="18" charset="-128"/>
                          <a:ea typeface="UD デジタル 教科書体 NP" panose="02020400000000000000" pitchFamily="18" charset="-128"/>
                        </a:rPr>
                        <a:t>「地球温暖化対策計画」閣議決定</a:t>
                      </a:r>
                      <a:endParaRPr kumimoji="1" lang="en-US" altLang="ja-JP" sz="700" b="0" dirty="0">
                        <a:solidFill>
                          <a:schemeClr val="tx1"/>
                        </a:solidFill>
                        <a:latin typeface="UD デジタル 教科書体 NP" panose="02020400000000000000" pitchFamily="18" charset="-128"/>
                        <a:ea typeface="UD デジタル 教科書体 NP" panose="02020400000000000000" pitchFamily="18" charset="-128"/>
                      </a:endParaRPr>
                    </a:p>
                    <a:p>
                      <a:r>
                        <a:rPr kumimoji="1" lang="ja-JP" altLang="en-US" sz="700" b="0" dirty="0">
                          <a:solidFill>
                            <a:schemeClr val="tx1"/>
                          </a:solidFill>
                          <a:latin typeface="UD デジタル 教科書体 NP" panose="02020400000000000000" pitchFamily="18" charset="-128"/>
                          <a:ea typeface="UD デジタル 教科書体 NP" panose="02020400000000000000" pitchFamily="18" charset="-128"/>
                        </a:rPr>
                        <a:t>　　　「地球温暖化対策の推進に関する法律」改正</a:t>
                      </a:r>
                      <a:endParaRPr kumimoji="1" lang="en-US" altLang="ja-JP" sz="700" b="0" dirty="0">
                        <a:solidFill>
                          <a:schemeClr val="tx1"/>
                        </a:solidFill>
                        <a:latin typeface="UD デジタル 教科書体 NP" panose="02020400000000000000" pitchFamily="18" charset="-128"/>
                        <a:ea typeface="UD デジタル 教科書体 NP" panose="02020400000000000000" pitchFamily="18" charset="-128"/>
                      </a:endParaRPr>
                    </a:p>
                    <a:p>
                      <a:r>
                        <a:rPr kumimoji="1" lang="en-US" altLang="ja-JP" sz="700" b="0" dirty="0">
                          <a:solidFill>
                            <a:schemeClr val="tx1"/>
                          </a:solidFill>
                          <a:latin typeface="UD デジタル 教科書体 NP" panose="02020400000000000000" pitchFamily="18" charset="-128"/>
                          <a:ea typeface="UD デジタル 教科書体 NP" panose="02020400000000000000" pitchFamily="18" charset="-128"/>
                        </a:rPr>
                        <a:t>【</a:t>
                      </a:r>
                      <a:r>
                        <a:rPr kumimoji="1" lang="ja-JP" altLang="en-US" sz="700" b="0" dirty="0">
                          <a:solidFill>
                            <a:schemeClr val="tx1"/>
                          </a:solidFill>
                          <a:latin typeface="UD デジタル 教科書体 NP" panose="02020400000000000000" pitchFamily="18" charset="-128"/>
                          <a:ea typeface="UD デジタル 教科書体 NP" panose="02020400000000000000" pitchFamily="18" charset="-128"/>
                        </a:rPr>
                        <a:t>県</a:t>
                      </a:r>
                      <a:r>
                        <a:rPr kumimoji="1" lang="en-US" altLang="ja-JP" sz="700" b="0" dirty="0">
                          <a:solidFill>
                            <a:schemeClr val="tx1"/>
                          </a:solidFill>
                          <a:latin typeface="UD デジタル 教科書体 NP" panose="02020400000000000000" pitchFamily="18" charset="-128"/>
                          <a:ea typeface="UD デジタル 教科書体 NP" panose="02020400000000000000" pitchFamily="18" charset="-128"/>
                        </a:rPr>
                        <a:t>】</a:t>
                      </a:r>
                      <a:r>
                        <a:rPr kumimoji="1" lang="ja-JP" altLang="en-US" sz="700" b="0" dirty="0">
                          <a:solidFill>
                            <a:schemeClr val="tx1"/>
                          </a:solidFill>
                          <a:latin typeface="UD デジタル 教科書体 NP" panose="02020400000000000000" pitchFamily="18" charset="-128"/>
                          <a:ea typeface="UD デジタル 教科書体 NP" panose="02020400000000000000" pitchFamily="18" charset="-128"/>
                        </a:rPr>
                        <a:t>「第六次環境基本計画」策定</a:t>
                      </a:r>
                      <a:endParaRPr kumimoji="1" lang="en-US" altLang="ja-JP" sz="700" b="0" dirty="0">
                        <a:solidFill>
                          <a:schemeClr val="tx1"/>
                        </a:solidFill>
                        <a:latin typeface="UD デジタル 教科書体 NP" panose="02020400000000000000" pitchFamily="18" charset="-128"/>
                        <a:ea typeface="UD デジタル 教科書体 NP" panose="02020400000000000000" pitchFamily="18" charset="-128"/>
                      </a:endParaRPr>
                    </a:p>
                    <a:p>
                      <a:r>
                        <a:rPr kumimoji="1" lang="en-US" altLang="ja-JP" sz="700" b="0" dirty="0">
                          <a:solidFill>
                            <a:schemeClr val="tx1"/>
                          </a:solidFill>
                          <a:highlight>
                            <a:srgbClr val="DCF0EA"/>
                          </a:highlight>
                          <a:latin typeface="UD デジタル 教科書体 NP" panose="02020400000000000000" pitchFamily="18" charset="-128"/>
                          <a:ea typeface="UD デジタル 教科書体 NP" panose="02020400000000000000" pitchFamily="18" charset="-128"/>
                        </a:rPr>
                        <a:t>【</a:t>
                      </a:r>
                      <a:r>
                        <a:rPr kumimoji="1" lang="ja-JP" altLang="en-US" sz="700" b="0" dirty="0">
                          <a:solidFill>
                            <a:schemeClr val="tx1"/>
                          </a:solidFill>
                          <a:highlight>
                            <a:srgbClr val="DCF0EA"/>
                          </a:highlight>
                          <a:latin typeface="UD デジタル 教科書体 NP" panose="02020400000000000000" pitchFamily="18" charset="-128"/>
                          <a:ea typeface="UD デジタル 教科書体 NP" panose="02020400000000000000" pitchFamily="18" charset="-128"/>
                        </a:rPr>
                        <a:t>都市圏</a:t>
                      </a:r>
                      <a:r>
                        <a:rPr kumimoji="1" lang="en-US" altLang="ja-JP" sz="700" b="0" dirty="0">
                          <a:solidFill>
                            <a:schemeClr val="tx1"/>
                          </a:solidFill>
                          <a:highlight>
                            <a:srgbClr val="DCF0EA"/>
                          </a:highlight>
                          <a:latin typeface="UD デジタル 教科書体 NP" panose="02020400000000000000" pitchFamily="18" charset="-128"/>
                          <a:ea typeface="UD デジタル 教科書体 NP" panose="02020400000000000000" pitchFamily="18" charset="-128"/>
                        </a:rPr>
                        <a:t>】</a:t>
                      </a:r>
                      <a:r>
                        <a:rPr kumimoji="1" lang="ja-JP" altLang="en-US" sz="700" b="0" dirty="0">
                          <a:solidFill>
                            <a:schemeClr val="tx1"/>
                          </a:solidFill>
                          <a:highlight>
                            <a:srgbClr val="DCF0EA"/>
                          </a:highlight>
                          <a:latin typeface="UD デジタル 教科書体 NP" panose="02020400000000000000" pitchFamily="18" charset="-128"/>
                          <a:ea typeface="UD デジタル 教科書体 NP" panose="02020400000000000000" pitchFamily="18" charset="-128"/>
                        </a:rPr>
                        <a:t>「熊本連携中枢都市圏地球温暖化対策実行計画」策定</a:t>
                      </a:r>
                    </a:p>
                  </a:txBody>
                  <a:tcP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857418353"/>
                  </a:ext>
                </a:extLst>
              </a:tr>
              <a:tr h="178803">
                <a:tc>
                  <a:txBody>
                    <a:bodyPr/>
                    <a:lstStyle/>
                    <a:p>
                      <a:r>
                        <a:rPr kumimoji="1" lang="en-US" altLang="ja-JP" sz="700" b="0" dirty="0">
                          <a:solidFill>
                            <a:schemeClr val="tx1"/>
                          </a:solidFill>
                          <a:latin typeface="UD デジタル 教科書体 NP" panose="02020400000000000000" pitchFamily="18" charset="-128"/>
                          <a:ea typeface="UD デジタル 教科書体 NP" panose="02020400000000000000" pitchFamily="18" charset="-128"/>
                        </a:rPr>
                        <a:t>2022</a:t>
                      </a:r>
                      <a:endParaRPr kumimoji="1" lang="ja-JP" altLang="en-US" sz="700" b="0" dirty="0">
                        <a:solidFill>
                          <a:schemeClr val="tx1"/>
                        </a:solidFill>
                        <a:latin typeface="UD デジタル 教科書体 NP" panose="02020400000000000000" pitchFamily="18" charset="-128"/>
                        <a:ea typeface="UD デジタル 教科書体 NP" panose="02020400000000000000" pitchFamily="18" charset="-128"/>
                      </a:endParaRPr>
                    </a:p>
                  </a:txBody>
                  <a:tcP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r>
                        <a:rPr kumimoji="1" lang="en-US" altLang="ja-JP" sz="700" b="0" dirty="0">
                          <a:solidFill>
                            <a:schemeClr val="tx1"/>
                          </a:solidFill>
                          <a:latin typeface="UD デジタル 教科書体 NP" panose="02020400000000000000" pitchFamily="18" charset="-128"/>
                          <a:ea typeface="UD デジタル 教科書体 NP" panose="02020400000000000000" pitchFamily="18" charset="-128"/>
                        </a:rPr>
                        <a:t>【</a:t>
                      </a:r>
                      <a:r>
                        <a:rPr kumimoji="1" lang="ja-JP" altLang="en-US" sz="700" b="0" dirty="0">
                          <a:solidFill>
                            <a:schemeClr val="tx1"/>
                          </a:solidFill>
                          <a:latin typeface="UD デジタル 教科書体 NP" panose="02020400000000000000" pitchFamily="18" charset="-128"/>
                          <a:ea typeface="UD デジタル 教科書体 NP" panose="02020400000000000000" pitchFamily="18" charset="-128"/>
                        </a:rPr>
                        <a:t>国</a:t>
                      </a:r>
                      <a:r>
                        <a:rPr kumimoji="1" lang="en-US" altLang="ja-JP" sz="700" b="0" dirty="0">
                          <a:solidFill>
                            <a:schemeClr val="tx1"/>
                          </a:solidFill>
                          <a:latin typeface="UD デジタル 教科書体 NP" panose="02020400000000000000" pitchFamily="18" charset="-128"/>
                          <a:ea typeface="UD デジタル 教科書体 NP" panose="02020400000000000000" pitchFamily="18" charset="-128"/>
                        </a:rPr>
                        <a:t>】</a:t>
                      </a:r>
                      <a:r>
                        <a:rPr kumimoji="1" lang="ja-JP" altLang="en-US" sz="700" b="0" dirty="0">
                          <a:solidFill>
                            <a:schemeClr val="tx1"/>
                          </a:solidFill>
                          <a:latin typeface="UD デジタル 教科書体 NP" panose="02020400000000000000" pitchFamily="18" charset="-128"/>
                          <a:ea typeface="UD デジタル 教科書体 NP" panose="02020400000000000000" pitchFamily="18" charset="-128"/>
                        </a:rPr>
                        <a:t>「デコ活（脱炭素につながる新しい豊かな暮らしを創る国民運動）」スタート</a:t>
                      </a:r>
                    </a:p>
                  </a:txBody>
                  <a:tcP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26846243"/>
                  </a:ext>
                </a:extLst>
              </a:tr>
              <a:tr h="178803">
                <a:tc>
                  <a:txBody>
                    <a:bodyPr/>
                    <a:lstStyle/>
                    <a:p>
                      <a:r>
                        <a:rPr kumimoji="1" lang="en-US" altLang="ja-JP" sz="700" b="0" dirty="0">
                          <a:solidFill>
                            <a:schemeClr val="tx1"/>
                          </a:solidFill>
                          <a:latin typeface="UD デジタル 教科書体 NP" panose="02020400000000000000" pitchFamily="18" charset="-128"/>
                          <a:ea typeface="UD デジタル 教科書体 NP" panose="02020400000000000000" pitchFamily="18" charset="-128"/>
                        </a:rPr>
                        <a:t>2024</a:t>
                      </a:r>
                      <a:endParaRPr kumimoji="1" lang="ja-JP" altLang="en-US" sz="700" b="0" dirty="0">
                        <a:solidFill>
                          <a:schemeClr val="tx1"/>
                        </a:solidFill>
                        <a:latin typeface="UD デジタル 教科書体 NP" panose="02020400000000000000" pitchFamily="18" charset="-128"/>
                        <a:ea typeface="UD デジタル 教科書体 NP" panose="02020400000000000000" pitchFamily="18" charset="-128"/>
                      </a:endParaRPr>
                    </a:p>
                  </a:txBody>
                  <a:tcP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r>
                        <a:rPr kumimoji="1" lang="en-US" altLang="ja-JP" sz="700" b="0" dirty="0">
                          <a:solidFill>
                            <a:schemeClr val="tx1"/>
                          </a:solidFill>
                          <a:latin typeface="UD デジタル 教科書体 NP" panose="02020400000000000000" pitchFamily="18" charset="-128"/>
                          <a:ea typeface="UD デジタル 教科書体 NP" panose="02020400000000000000" pitchFamily="18" charset="-128"/>
                        </a:rPr>
                        <a:t>【</a:t>
                      </a:r>
                      <a:r>
                        <a:rPr kumimoji="1" lang="ja-JP" altLang="en-US" sz="700" b="0" dirty="0">
                          <a:solidFill>
                            <a:schemeClr val="tx1"/>
                          </a:solidFill>
                          <a:latin typeface="UD デジタル 教科書体 NP" panose="02020400000000000000" pitchFamily="18" charset="-128"/>
                          <a:ea typeface="UD デジタル 教科書体 NP" panose="02020400000000000000" pitchFamily="18" charset="-128"/>
                        </a:rPr>
                        <a:t>国</a:t>
                      </a:r>
                      <a:r>
                        <a:rPr kumimoji="1" lang="en-US" altLang="ja-JP" sz="700" b="0" dirty="0">
                          <a:solidFill>
                            <a:schemeClr val="tx1"/>
                          </a:solidFill>
                          <a:latin typeface="UD デジタル 教科書体 NP" panose="02020400000000000000" pitchFamily="18" charset="-128"/>
                          <a:ea typeface="UD デジタル 教科書体 NP" panose="02020400000000000000" pitchFamily="18" charset="-128"/>
                        </a:rPr>
                        <a:t>】</a:t>
                      </a:r>
                      <a:r>
                        <a:rPr kumimoji="1" lang="ja-JP" altLang="en-US" sz="700" b="0" dirty="0">
                          <a:solidFill>
                            <a:schemeClr val="tx1"/>
                          </a:solidFill>
                          <a:latin typeface="UD デジタル 教科書体 NP" panose="02020400000000000000" pitchFamily="18" charset="-128"/>
                          <a:ea typeface="UD デジタル 教科書体 NP" panose="02020400000000000000" pitchFamily="18" charset="-128"/>
                        </a:rPr>
                        <a:t>「地球温暖化対策の推進に関する法律」改正</a:t>
                      </a:r>
                      <a:endParaRPr kumimoji="1" lang="en-US" altLang="ja-JP" sz="700" b="0" dirty="0">
                        <a:solidFill>
                          <a:schemeClr val="tx1"/>
                        </a:solidFill>
                        <a:latin typeface="UD デジタル 教科書体 NP" panose="02020400000000000000" pitchFamily="18" charset="-128"/>
                        <a:ea typeface="UD デジタル 教科書体 NP" panose="02020400000000000000" pitchFamily="18" charset="-128"/>
                      </a:endParaRPr>
                    </a:p>
                    <a:p>
                      <a:r>
                        <a:rPr kumimoji="1" lang="en-US" altLang="ja-JP" sz="700" b="0" dirty="0">
                          <a:solidFill>
                            <a:schemeClr val="tx1"/>
                          </a:solidFill>
                          <a:highlight>
                            <a:srgbClr val="DCF0EA"/>
                          </a:highlight>
                          <a:latin typeface="UD デジタル 教科書体 NP" panose="02020400000000000000" pitchFamily="18" charset="-128"/>
                          <a:ea typeface="UD デジタル 教科書体 NP" panose="02020400000000000000" pitchFamily="18" charset="-128"/>
                        </a:rPr>
                        <a:t>【</a:t>
                      </a:r>
                      <a:r>
                        <a:rPr kumimoji="1" lang="ja-JP" altLang="en-US" sz="700" b="0" dirty="0">
                          <a:solidFill>
                            <a:schemeClr val="tx1"/>
                          </a:solidFill>
                          <a:highlight>
                            <a:srgbClr val="DCF0EA"/>
                          </a:highlight>
                          <a:latin typeface="UD デジタル 教科書体 NP" panose="02020400000000000000" pitchFamily="18" charset="-128"/>
                          <a:ea typeface="UD デジタル 教科書体 NP" panose="02020400000000000000" pitchFamily="18" charset="-128"/>
                        </a:rPr>
                        <a:t>都市圏</a:t>
                      </a:r>
                      <a:r>
                        <a:rPr kumimoji="1" lang="en-US" altLang="ja-JP" sz="700" b="0" dirty="0">
                          <a:solidFill>
                            <a:schemeClr val="tx1"/>
                          </a:solidFill>
                          <a:highlight>
                            <a:srgbClr val="DCF0EA"/>
                          </a:highlight>
                          <a:latin typeface="UD デジタル 教科書体 NP" panose="02020400000000000000" pitchFamily="18" charset="-128"/>
                          <a:ea typeface="UD デジタル 教科書体 NP" panose="02020400000000000000" pitchFamily="18" charset="-128"/>
                        </a:rPr>
                        <a:t>】</a:t>
                      </a:r>
                      <a:r>
                        <a:rPr kumimoji="1" lang="ja-JP" altLang="en-US" sz="700" b="0" dirty="0">
                          <a:solidFill>
                            <a:schemeClr val="tx1"/>
                          </a:solidFill>
                          <a:highlight>
                            <a:srgbClr val="DCF0EA"/>
                          </a:highlight>
                          <a:latin typeface="UD デジタル 教科書体 NP" panose="02020400000000000000" pitchFamily="18" charset="-128"/>
                          <a:ea typeface="UD デジタル 教科書体 NP" panose="02020400000000000000" pitchFamily="18" charset="-128"/>
                        </a:rPr>
                        <a:t>「重点対策加速化事業」の採択</a:t>
                      </a:r>
                    </a:p>
                  </a:txBody>
                  <a:tcP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98816527"/>
                  </a:ext>
                </a:extLst>
              </a:tr>
              <a:tr h="275081">
                <a:tc>
                  <a:txBody>
                    <a:bodyPr/>
                    <a:lstStyle/>
                    <a:p>
                      <a:r>
                        <a:rPr kumimoji="1" lang="en-US" altLang="ja-JP" sz="700" b="0" dirty="0">
                          <a:solidFill>
                            <a:schemeClr val="tx1"/>
                          </a:solidFill>
                          <a:latin typeface="UD デジタル 教科書体 NP" panose="02020400000000000000" pitchFamily="18" charset="-128"/>
                          <a:ea typeface="UD デジタル 教科書体 NP" panose="02020400000000000000" pitchFamily="18" charset="-128"/>
                        </a:rPr>
                        <a:t>2025</a:t>
                      </a:r>
                      <a:endParaRPr kumimoji="1" lang="ja-JP" altLang="en-US" sz="700" b="0" dirty="0">
                        <a:solidFill>
                          <a:schemeClr val="tx1"/>
                        </a:solidFill>
                        <a:latin typeface="UD デジタル 教科書体 NP" panose="02020400000000000000" pitchFamily="18" charset="-128"/>
                        <a:ea typeface="UD デジタル 教科書体 NP" panose="02020400000000000000" pitchFamily="18" charset="-128"/>
                      </a:endParaRPr>
                    </a:p>
                  </a:txBody>
                  <a:tcP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r>
                        <a:rPr kumimoji="1" lang="en-US" altLang="ja-JP" sz="700" b="0" dirty="0">
                          <a:solidFill>
                            <a:schemeClr val="tx1"/>
                          </a:solidFill>
                          <a:latin typeface="UD デジタル 教科書体 NP" panose="02020400000000000000" pitchFamily="18" charset="-128"/>
                          <a:ea typeface="UD デジタル 教科書体 NP" panose="02020400000000000000" pitchFamily="18" charset="-128"/>
                        </a:rPr>
                        <a:t>【</a:t>
                      </a:r>
                      <a:r>
                        <a:rPr kumimoji="1" lang="ja-JP" altLang="en-US" sz="700" b="0" dirty="0">
                          <a:solidFill>
                            <a:schemeClr val="tx1"/>
                          </a:solidFill>
                          <a:latin typeface="UD デジタル 教科書体 NP" panose="02020400000000000000" pitchFamily="18" charset="-128"/>
                          <a:ea typeface="UD デジタル 教科書体 NP" panose="02020400000000000000" pitchFamily="18" charset="-128"/>
                        </a:rPr>
                        <a:t>国</a:t>
                      </a:r>
                      <a:r>
                        <a:rPr kumimoji="1" lang="en-US" altLang="ja-JP" sz="700" b="0" dirty="0">
                          <a:solidFill>
                            <a:schemeClr val="tx1"/>
                          </a:solidFill>
                          <a:latin typeface="UD デジタル 教科書体 NP" panose="02020400000000000000" pitchFamily="18" charset="-128"/>
                          <a:ea typeface="UD デジタル 教科書体 NP" panose="02020400000000000000" pitchFamily="18" charset="-128"/>
                        </a:rPr>
                        <a:t>】</a:t>
                      </a:r>
                      <a:r>
                        <a:rPr kumimoji="1" lang="ja-JP" altLang="en-US" sz="700" b="0" dirty="0">
                          <a:solidFill>
                            <a:schemeClr val="tx1"/>
                          </a:solidFill>
                          <a:latin typeface="UD デジタル 教科書体 NP" panose="02020400000000000000" pitchFamily="18" charset="-128"/>
                          <a:ea typeface="UD デジタル 教科書体 NP" panose="02020400000000000000" pitchFamily="18" charset="-128"/>
                        </a:rPr>
                        <a:t>「地球温暖化対策計画」「第７次エネルギー基本計画」「</a:t>
                      </a:r>
                      <a:r>
                        <a:rPr kumimoji="1" lang="en-US" altLang="ja-JP" sz="700" b="0" dirty="0">
                          <a:solidFill>
                            <a:schemeClr val="tx1"/>
                          </a:solidFill>
                          <a:latin typeface="UD デジタル 教科書体 NP" panose="02020400000000000000" pitchFamily="18" charset="-128"/>
                          <a:ea typeface="UD デジタル 教科書体 NP" panose="02020400000000000000" pitchFamily="18" charset="-128"/>
                        </a:rPr>
                        <a:t>GX2040</a:t>
                      </a:r>
                      <a:r>
                        <a:rPr kumimoji="1" lang="ja-JP" altLang="en-US" sz="700" b="0" dirty="0">
                          <a:solidFill>
                            <a:schemeClr val="tx1"/>
                          </a:solidFill>
                          <a:latin typeface="UD デジタル 教科書体 NP" panose="02020400000000000000" pitchFamily="18" charset="-128"/>
                          <a:ea typeface="UD デジタル 教科書体 NP" panose="02020400000000000000" pitchFamily="18" charset="-128"/>
                        </a:rPr>
                        <a:t>ビジョン」</a:t>
                      </a:r>
                      <a:endParaRPr kumimoji="1" lang="en-US" altLang="ja-JP" sz="700" b="0" dirty="0">
                        <a:solidFill>
                          <a:schemeClr val="tx1"/>
                        </a:solidFill>
                        <a:latin typeface="UD デジタル 教科書体 NP" panose="02020400000000000000" pitchFamily="18" charset="-128"/>
                        <a:ea typeface="UD デジタル 教科書体 NP" panose="02020400000000000000" pitchFamily="18" charset="-128"/>
                      </a:endParaRPr>
                    </a:p>
                    <a:p>
                      <a:r>
                        <a:rPr kumimoji="1" lang="ja-JP" altLang="en-US" sz="700" b="0" dirty="0">
                          <a:solidFill>
                            <a:schemeClr val="tx1"/>
                          </a:solidFill>
                          <a:latin typeface="UD デジタル 教科書体 NP" panose="02020400000000000000" pitchFamily="18" charset="-128"/>
                          <a:ea typeface="UD デジタル 教科書体 NP" panose="02020400000000000000" pitchFamily="18" charset="-128"/>
                        </a:rPr>
                        <a:t>　　　の閣議決定</a:t>
                      </a:r>
                      <a:endParaRPr kumimoji="1" lang="en-US" altLang="ja-JP" sz="700" b="0" dirty="0">
                        <a:solidFill>
                          <a:schemeClr val="tx1"/>
                        </a:solidFill>
                        <a:latin typeface="UD デジタル 教科書体 NP" panose="02020400000000000000" pitchFamily="18" charset="-128"/>
                        <a:ea typeface="UD デジタル 教科書体 NP" panose="02020400000000000000" pitchFamily="18" charset="-128"/>
                      </a:endParaRPr>
                    </a:p>
                  </a:txBody>
                  <a:tcP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362478003"/>
                  </a:ext>
                </a:extLst>
              </a:tr>
            </a:tbl>
          </a:graphicData>
        </a:graphic>
      </p:graphicFrame>
      <p:sp>
        <p:nvSpPr>
          <p:cNvPr id="20" name="テキスト ボックス 19">
            <a:extLst>
              <a:ext uri="{FF2B5EF4-FFF2-40B4-BE49-F238E27FC236}">
                <a16:creationId xmlns:a16="http://schemas.microsoft.com/office/drawing/2014/main" id="{0700F700-DCF8-EB97-CBA3-C02EBB100F46}"/>
              </a:ext>
            </a:extLst>
          </p:cNvPr>
          <p:cNvSpPr txBox="1"/>
          <p:nvPr/>
        </p:nvSpPr>
        <p:spPr>
          <a:xfrm>
            <a:off x="4752000" y="360000"/>
            <a:ext cx="4140000" cy="230832"/>
          </a:xfrm>
          <a:prstGeom prst="rect">
            <a:avLst/>
          </a:prstGeom>
          <a:solidFill>
            <a:srgbClr val="00B050"/>
          </a:solidFill>
        </p:spPr>
        <p:txBody>
          <a:bodyPr wrap="square" rtlCol="0">
            <a:spAutoFit/>
          </a:bodyPr>
          <a:lstStyle/>
          <a:p>
            <a:pPr>
              <a:defRPr/>
            </a:pPr>
            <a:r>
              <a:rPr kumimoji="1" lang="ja-JP" altLang="en-US" sz="900" b="1" dirty="0">
                <a:solidFill>
                  <a:schemeClr val="bg1"/>
                </a:solidFill>
                <a:latin typeface="UD デジタル 教科書体 NP" panose="02020400000000000000" pitchFamily="18" charset="-128"/>
                <a:ea typeface="UD デジタル 教科書体 NP" panose="02020400000000000000" pitchFamily="18" charset="-128"/>
              </a:rPr>
              <a:t>第２章　</a:t>
            </a:r>
            <a:r>
              <a:rPr kumimoji="1" lang="zh-CN" altLang="en-US" sz="900" b="1" dirty="0">
                <a:solidFill>
                  <a:schemeClr val="bg1"/>
                </a:solidFill>
                <a:latin typeface="UD デジタル 教科書体 NP" panose="02020400000000000000" pitchFamily="18" charset="-128"/>
                <a:ea typeface="UD デジタル 教科書体 NP" panose="02020400000000000000" pitchFamily="18" charset="-128"/>
              </a:rPr>
              <a:t>熊本連携中枢都市圏地球温暖化対策実行計画</a:t>
            </a:r>
            <a:r>
              <a:rPr kumimoji="1" lang="ja-JP" altLang="en-US" sz="900" b="1" dirty="0">
                <a:solidFill>
                  <a:schemeClr val="bg1"/>
                </a:solidFill>
                <a:latin typeface="UD デジタル 教科書体 NP" panose="02020400000000000000" pitchFamily="18" charset="-128"/>
                <a:ea typeface="UD デジタル 教科書体 NP" panose="02020400000000000000" pitchFamily="18" charset="-128"/>
              </a:rPr>
              <a:t>の振り返り</a:t>
            </a:r>
          </a:p>
        </p:txBody>
      </p:sp>
      <p:pic>
        <p:nvPicPr>
          <p:cNvPr id="2" name="図 1">
            <a:extLst>
              <a:ext uri="{FF2B5EF4-FFF2-40B4-BE49-F238E27FC236}">
                <a16:creationId xmlns:a16="http://schemas.microsoft.com/office/drawing/2014/main" id="{80A9C3AD-917A-63A4-226D-FC8CD2A3F2B3}"/>
              </a:ext>
            </a:extLst>
          </p:cNvPr>
          <p:cNvPicPr>
            <a:picLocks noChangeAspect="1"/>
          </p:cNvPicPr>
          <p:nvPr/>
        </p:nvPicPr>
        <p:blipFill>
          <a:blip r:embed="rId3"/>
          <a:stretch>
            <a:fillRect/>
          </a:stretch>
        </p:blipFill>
        <p:spPr>
          <a:xfrm>
            <a:off x="4750409" y="1392347"/>
            <a:ext cx="4143181" cy="1531304"/>
          </a:xfrm>
          <a:prstGeom prst="rect">
            <a:avLst/>
          </a:prstGeom>
        </p:spPr>
      </p:pic>
      <p:sp>
        <p:nvSpPr>
          <p:cNvPr id="21" name="正方形/長方形 20">
            <a:extLst>
              <a:ext uri="{FF2B5EF4-FFF2-40B4-BE49-F238E27FC236}">
                <a16:creationId xmlns:a16="http://schemas.microsoft.com/office/drawing/2014/main" id="{B0D76D74-6170-4C22-12AC-886387C20AC4}"/>
              </a:ext>
            </a:extLst>
          </p:cNvPr>
          <p:cNvSpPr/>
          <p:nvPr/>
        </p:nvSpPr>
        <p:spPr>
          <a:xfrm>
            <a:off x="5312608" y="1353471"/>
            <a:ext cx="2569703" cy="3077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00" u="sng" kern="600" dirty="0">
                <a:solidFill>
                  <a:schemeClr val="tx1"/>
                </a:solidFill>
                <a:latin typeface="UD デジタル 教科書体 NP" panose="02020400000000000000" pitchFamily="18" charset="-128"/>
                <a:ea typeface="UD デジタル 教科書体 NP" panose="02020400000000000000" pitchFamily="18" charset="-128"/>
              </a:rPr>
              <a:t>18</a:t>
            </a:r>
            <a:r>
              <a:rPr lang="ja-JP" altLang="en-US" sz="900" u="sng" kern="600" dirty="0">
                <a:solidFill>
                  <a:schemeClr val="tx1"/>
                </a:solidFill>
                <a:latin typeface="UD デジタル 教科書体 NP" panose="02020400000000000000" pitchFamily="18" charset="-128"/>
                <a:ea typeface="UD デジタル 教科書体 NP" panose="02020400000000000000" pitchFamily="18" charset="-128"/>
              </a:rPr>
              <a:t>市町村における温室効果ガス排出量の推移</a:t>
            </a:r>
          </a:p>
        </p:txBody>
      </p:sp>
      <p:sp>
        <p:nvSpPr>
          <p:cNvPr id="22" name="正方形/長方形 21">
            <a:extLst>
              <a:ext uri="{FF2B5EF4-FFF2-40B4-BE49-F238E27FC236}">
                <a16:creationId xmlns:a16="http://schemas.microsoft.com/office/drawing/2014/main" id="{B4ECCB8F-A369-700E-1307-9D97DAED08F4}"/>
              </a:ext>
            </a:extLst>
          </p:cNvPr>
          <p:cNvSpPr/>
          <p:nvPr/>
        </p:nvSpPr>
        <p:spPr>
          <a:xfrm>
            <a:off x="4818328" y="6164277"/>
            <a:ext cx="4140000" cy="58958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750" dirty="0">
                <a:solidFill>
                  <a:schemeClr val="tx1"/>
                </a:solidFill>
                <a:latin typeface="UD デジタル 教科書体 NP" panose="02020400000000000000" pitchFamily="18" charset="-128"/>
                <a:ea typeface="UD デジタル 教科書体 NP" panose="02020400000000000000" pitchFamily="18" charset="-128"/>
              </a:rPr>
              <a:t>　</a:t>
            </a:r>
            <a:r>
              <a:rPr kumimoji="1" lang="en-US" altLang="ja-JP" sz="750" dirty="0">
                <a:solidFill>
                  <a:schemeClr val="tx1"/>
                </a:solidFill>
                <a:latin typeface="UD デジタル 教科書体 NP" panose="02020400000000000000" pitchFamily="18" charset="-128"/>
                <a:ea typeface="UD デジタル 教科書体 NP" panose="02020400000000000000" pitchFamily="18" charset="-128"/>
              </a:rPr>
              <a:t>23</a:t>
            </a:r>
            <a:r>
              <a:rPr kumimoji="1" lang="ja-JP" altLang="en-US" sz="750" dirty="0">
                <a:solidFill>
                  <a:schemeClr val="tx1"/>
                </a:solidFill>
                <a:latin typeface="UD デジタル 教科書体 NP" panose="02020400000000000000" pitchFamily="18" charset="-128"/>
                <a:ea typeface="UD デジタル 教科書体 NP" panose="02020400000000000000" pitchFamily="18" charset="-128"/>
              </a:rPr>
              <a:t>市町村の温室効果ガス排出量を推計するにあたり、「地球温暖化対策の推進に関する法律」（以下「温対法」）の改正や、環境省の「地方公共団体実行計画（区域施策編）策定・実施マニュアル」の改定を踏まえ、推計方法を見直しています。</a:t>
            </a:r>
            <a:endParaRPr kumimoji="1" lang="en-US" altLang="ja-JP" sz="750" dirty="0">
              <a:solidFill>
                <a:schemeClr val="tx1"/>
              </a:solidFill>
              <a:latin typeface="UD デジタル 教科書体 NP" panose="02020400000000000000" pitchFamily="18" charset="-128"/>
              <a:ea typeface="UD デジタル 教科書体 NP" panose="02020400000000000000" pitchFamily="18" charset="-128"/>
            </a:endParaRPr>
          </a:p>
          <a:p>
            <a:r>
              <a:rPr kumimoji="1" lang="ja-JP" altLang="en-US" sz="750" dirty="0">
                <a:solidFill>
                  <a:schemeClr val="tx1"/>
                </a:solidFill>
                <a:latin typeface="UD デジタル 教科書体 NP" panose="02020400000000000000" pitchFamily="18" charset="-128"/>
                <a:ea typeface="UD デジタル 教科書体 NP" panose="02020400000000000000" pitchFamily="18" charset="-128"/>
              </a:rPr>
              <a:t>　本計画では、見直しを行った推計値を用いて削減目標を設定するとともに、進捗管理を行います。</a:t>
            </a:r>
          </a:p>
        </p:txBody>
      </p:sp>
      <p:sp>
        <p:nvSpPr>
          <p:cNvPr id="23" name="四角形: 角を丸くする 22">
            <a:extLst>
              <a:ext uri="{FF2B5EF4-FFF2-40B4-BE49-F238E27FC236}">
                <a16:creationId xmlns:a16="http://schemas.microsoft.com/office/drawing/2014/main" id="{B7B850B8-6D81-F81F-4B9A-D59D9A1F6ECB}"/>
              </a:ext>
            </a:extLst>
          </p:cNvPr>
          <p:cNvSpPr/>
          <p:nvPr/>
        </p:nvSpPr>
        <p:spPr>
          <a:xfrm>
            <a:off x="4751112" y="5981600"/>
            <a:ext cx="4220643" cy="837746"/>
          </a:xfrm>
          <a:prstGeom prst="roundRect">
            <a:avLst>
              <a:gd name="adj" fmla="val 2694"/>
            </a:avLst>
          </a:prstGeom>
          <a:noFill/>
          <a:ln w="19050">
            <a:solidFill>
              <a:schemeClr val="accent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highlight>
                <a:srgbClr val="FFFF00"/>
              </a:highlight>
              <a:latin typeface="UD デジタル 教科書体 NP" panose="02020400000000000000" pitchFamily="18" charset="-128"/>
              <a:ea typeface="UD デジタル 教科書体 NP" panose="02020400000000000000" pitchFamily="18" charset="-128"/>
            </a:endParaRPr>
          </a:p>
        </p:txBody>
      </p:sp>
      <p:sp>
        <p:nvSpPr>
          <p:cNvPr id="24" name="正方形/長方形 23">
            <a:extLst>
              <a:ext uri="{FF2B5EF4-FFF2-40B4-BE49-F238E27FC236}">
                <a16:creationId xmlns:a16="http://schemas.microsoft.com/office/drawing/2014/main" id="{3DD4322E-79A7-6538-2003-873F37E81A3B}"/>
              </a:ext>
            </a:extLst>
          </p:cNvPr>
          <p:cNvSpPr/>
          <p:nvPr/>
        </p:nvSpPr>
        <p:spPr>
          <a:xfrm>
            <a:off x="4774454" y="5956199"/>
            <a:ext cx="2635996" cy="3077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800" u="sng" kern="600" dirty="0">
                <a:solidFill>
                  <a:schemeClr val="tx1"/>
                </a:solidFill>
                <a:latin typeface="UD デジタル 教科書体 NP" panose="02020400000000000000" pitchFamily="18" charset="-128"/>
                <a:ea typeface="UD デジタル 教科書体 NP" panose="02020400000000000000" pitchFamily="18" charset="-128"/>
              </a:rPr>
              <a:t>温室効果ガス排出量の算定方法の見直しについて</a:t>
            </a:r>
          </a:p>
        </p:txBody>
      </p:sp>
      <p:sp>
        <p:nvSpPr>
          <p:cNvPr id="25" name="正方形/長方形 24">
            <a:extLst>
              <a:ext uri="{FF2B5EF4-FFF2-40B4-BE49-F238E27FC236}">
                <a16:creationId xmlns:a16="http://schemas.microsoft.com/office/drawing/2014/main" id="{3F6FB4DA-6B92-594C-5F56-C0B8C050D30A}"/>
              </a:ext>
            </a:extLst>
          </p:cNvPr>
          <p:cNvSpPr/>
          <p:nvPr/>
        </p:nvSpPr>
        <p:spPr>
          <a:xfrm>
            <a:off x="4751112" y="601585"/>
            <a:ext cx="2052000" cy="19324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chemeClr val="tx1"/>
                </a:solidFill>
                <a:latin typeface="UD デジタル 教科書体 NP" panose="02020400000000000000" pitchFamily="18" charset="-128"/>
                <a:ea typeface="UD デジタル 教科書体 NP" panose="02020400000000000000" pitchFamily="18" charset="-128"/>
              </a:rPr>
              <a:t>温室効果ガス排出状況（</a:t>
            </a:r>
            <a:r>
              <a:rPr lang="en-US" altLang="ja-JP" sz="900" dirty="0">
                <a:solidFill>
                  <a:schemeClr val="tx1"/>
                </a:solidFill>
                <a:latin typeface="UD デジタル 教科書体 NP" panose="02020400000000000000" pitchFamily="18" charset="-128"/>
                <a:ea typeface="UD デジタル 教科書体 NP" panose="02020400000000000000" pitchFamily="18" charset="-128"/>
              </a:rPr>
              <a:t>18</a:t>
            </a:r>
            <a:r>
              <a:rPr lang="ja-JP" altLang="en-US" sz="900" dirty="0">
                <a:solidFill>
                  <a:schemeClr val="tx1"/>
                </a:solidFill>
                <a:latin typeface="UD デジタル 教科書体 NP" panose="02020400000000000000" pitchFamily="18" charset="-128"/>
                <a:ea typeface="UD デジタル 教科書体 NP" panose="02020400000000000000" pitchFamily="18" charset="-128"/>
              </a:rPr>
              <a:t>市町村）</a:t>
            </a:r>
          </a:p>
        </p:txBody>
      </p:sp>
      <p:sp>
        <p:nvSpPr>
          <p:cNvPr id="26" name="正方形/長方形 25">
            <a:extLst>
              <a:ext uri="{FF2B5EF4-FFF2-40B4-BE49-F238E27FC236}">
                <a16:creationId xmlns:a16="http://schemas.microsoft.com/office/drawing/2014/main" id="{64147F9A-07CA-D6A8-513B-E0AEA6A24569}"/>
              </a:ext>
            </a:extLst>
          </p:cNvPr>
          <p:cNvSpPr/>
          <p:nvPr/>
        </p:nvSpPr>
        <p:spPr>
          <a:xfrm>
            <a:off x="4715933" y="743460"/>
            <a:ext cx="4271838" cy="44650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750" dirty="0">
                <a:solidFill>
                  <a:schemeClr val="tx1"/>
                </a:solidFill>
                <a:latin typeface="UD デジタル 教科書体 NP" panose="02020400000000000000" pitchFamily="18" charset="-128"/>
                <a:ea typeface="UD デジタル 教科書体 NP" panose="02020400000000000000" pitchFamily="18" charset="-128"/>
              </a:rPr>
              <a:t>◇温室効果ガス排出量は、平成</a:t>
            </a:r>
            <a:r>
              <a:rPr kumimoji="1" lang="en-US" altLang="ja-JP" sz="750" dirty="0">
                <a:solidFill>
                  <a:schemeClr val="tx1"/>
                </a:solidFill>
                <a:latin typeface="UD デジタル 教科書体 NP" panose="02020400000000000000" pitchFamily="18" charset="-128"/>
                <a:ea typeface="UD デジタル 教科書体 NP" panose="02020400000000000000" pitchFamily="18" charset="-128"/>
              </a:rPr>
              <a:t>30</a:t>
            </a:r>
            <a:r>
              <a:rPr kumimoji="1" lang="ja-JP" altLang="en-US" sz="750" dirty="0">
                <a:solidFill>
                  <a:schemeClr val="tx1"/>
                </a:solidFill>
                <a:latin typeface="UD デジタル 教科書体 NP" panose="02020400000000000000" pitchFamily="18" charset="-128"/>
                <a:ea typeface="UD デジタル 教科書体 NP" panose="02020400000000000000" pitchFamily="18" charset="-128"/>
              </a:rPr>
              <a:t>年度（</a:t>
            </a:r>
            <a:r>
              <a:rPr kumimoji="1" lang="en-US" altLang="ja-JP" sz="750" dirty="0">
                <a:solidFill>
                  <a:schemeClr val="tx1"/>
                </a:solidFill>
                <a:latin typeface="UD デジタル 教科書体 NP" panose="02020400000000000000" pitchFamily="18" charset="-128"/>
                <a:ea typeface="UD デジタル 教科書体 NP" panose="02020400000000000000" pitchFamily="18" charset="-128"/>
              </a:rPr>
              <a:t>2018</a:t>
            </a:r>
            <a:r>
              <a:rPr kumimoji="1" lang="ja-JP" altLang="en-US" sz="750" dirty="0">
                <a:solidFill>
                  <a:schemeClr val="tx1"/>
                </a:solidFill>
                <a:latin typeface="UD デジタル 教科書体 NP" panose="02020400000000000000" pitchFamily="18" charset="-128"/>
                <a:ea typeface="UD デジタル 教科書体 NP" panose="02020400000000000000" pitchFamily="18" charset="-128"/>
              </a:rPr>
              <a:t>年度）までは減少傾向。</a:t>
            </a:r>
            <a:endParaRPr kumimoji="1" lang="en-US" altLang="ja-JP" sz="750" dirty="0">
              <a:solidFill>
                <a:schemeClr val="tx1"/>
              </a:solidFill>
              <a:latin typeface="UD デジタル 教科書体 NP" panose="02020400000000000000" pitchFamily="18" charset="-128"/>
              <a:ea typeface="UD デジタル 教科書体 NP" panose="02020400000000000000" pitchFamily="18" charset="-128"/>
            </a:endParaRPr>
          </a:p>
          <a:p>
            <a:r>
              <a:rPr kumimoji="1" lang="ja-JP" altLang="en-US" sz="750" dirty="0">
                <a:solidFill>
                  <a:schemeClr val="tx1"/>
                </a:solidFill>
                <a:latin typeface="UD デジタル 教科書体 NP" panose="02020400000000000000" pitchFamily="18" charset="-128"/>
                <a:ea typeface="UD デジタル 教科書体 NP" panose="02020400000000000000" pitchFamily="18" charset="-128"/>
              </a:rPr>
              <a:t>◇令和２年度（</a:t>
            </a:r>
            <a:r>
              <a:rPr kumimoji="1" lang="en-US" altLang="ja-JP" sz="750" dirty="0">
                <a:solidFill>
                  <a:schemeClr val="tx1"/>
                </a:solidFill>
                <a:latin typeface="UD デジタル 教科書体 NP" panose="02020400000000000000" pitchFamily="18" charset="-128"/>
                <a:ea typeface="UD デジタル 教科書体 NP" panose="02020400000000000000" pitchFamily="18" charset="-128"/>
              </a:rPr>
              <a:t>2020</a:t>
            </a:r>
            <a:r>
              <a:rPr kumimoji="1" lang="ja-JP" altLang="en-US" sz="750" dirty="0">
                <a:solidFill>
                  <a:schemeClr val="tx1"/>
                </a:solidFill>
                <a:latin typeface="UD デジタル 教科書体 NP" panose="02020400000000000000" pitchFamily="18" charset="-128"/>
                <a:ea typeface="UD デジタル 教科書体 NP" panose="02020400000000000000" pitchFamily="18" charset="-128"/>
              </a:rPr>
              <a:t>年度）の温室効果ガス排出量は、平成</a:t>
            </a:r>
            <a:r>
              <a:rPr kumimoji="1" lang="en-US" altLang="ja-JP" sz="750" dirty="0">
                <a:solidFill>
                  <a:schemeClr val="tx1"/>
                </a:solidFill>
                <a:latin typeface="UD デジタル 教科書体 NP" panose="02020400000000000000" pitchFamily="18" charset="-128"/>
                <a:ea typeface="UD デジタル 教科書体 NP" panose="02020400000000000000" pitchFamily="18" charset="-128"/>
              </a:rPr>
              <a:t>25</a:t>
            </a:r>
            <a:r>
              <a:rPr kumimoji="1" lang="ja-JP" altLang="en-US" sz="750" dirty="0">
                <a:solidFill>
                  <a:schemeClr val="tx1"/>
                </a:solidFill>
                <a:latin typeface="UD デジタル 教科書体 NP" panose="02020400000000000000" pitchFamily="18" charset="-128"/>
                <a:ea typeface="UD デジタル 教科書体 NP" panose="02020400000000000000" pitchFamily="18" charset="-128"/>
              </a:rPr>
              <a:t>年度（</a:t>
            </a:r>
            <a:r>
              <a:rPr kumimoji="1" lang="en-US" altLang="ja-JP" sz="750" dirty="0">
                <a:solidFill>
                  <a:schemeClr val="tx1"/>
                </a:solidFill>
                <a:latin typeface="UD デジタル 教科書体 NP" panose="02020400000000000000" pitchFamily="18" charset="-128"/>
                <a:ea typeface="UD デジタル 教科書体 NP" panose="02020400000000000000" pitchFamily="18" charset="-128"/>
              </a:rPr>
              <a:t>2013</a:t>
            </a:r>
            <a:r>
              <a:rPr kumimoji="1" lang="ja-JP" altLang="en-US" sz="750" dirty="0">
                <a:solidFill>
                  <a:schemeClr val="tx1"/>
                </a:solidFill>
                <a:latin typeface="UD デジタル 教科書体 NP" panose="02020400000000000000" pitchFamily="18" charset="-128"/>
                <a:ea typeface="UD デジタル 教科書体 NP" panose="02020400000000000000" pitchFamily="18" charset="-128"/>
              </a:rPr>
              <a:t>年度）と比較して</a:t>
            </a:r>
            <a:endParaRPr kumimoji="1" lang="en-US" altLang="ja-JP" sz="750" dirty="0">
              <a:solidFill>
                <a:schemeClr val="tx1"/>
              </a:solidFill>
              <a:latin typeface="UD デジタル 教科書体 NP" panose="02020400000000000000" pitchFamily="18" charset="-128"/>
              <a:ea typeface="UD デジタル 教科書体 NP" panose="02020400000000000000" pitchFamily="18" charset="-128"/>
            </a:endParaRPr>
          </a:p>
          <a:p>
            <a:r>
              <a:rPr kumimoji="1" lang="ja-JP" altLang="en-US" sz="750" dirty="0">
                <a:solidFill>
                  <a:schemeClr val="tx1"/>
                </a:solidFill>
                <a:latin typeface="UD デジタル 教科書体 NP" panose="02020400000000000000" pitchFamily="18" charset="-128"/>
                <a:ea typeface="UD デジタル 教科書体 NP" panose="02020400000000000000" pitchFamily="18" charset="-128"/>
              </a:rPr>
              <a:t>　約</a:t>
            </a:r>
            <a:r>
              <a:rPr kumimoji="1" lang="en-US" altLang="ja-JP" sz="750" dirty="0">
                <a:solidFill>
                  <a:schemeClr val="tx1"/>
                </a:solidFill>
                <a:latin typeface="UD デジタル 教科書体 NP" panose="02020400000000000000" pitchFamily="18" charset="-128"/>
                <a:ea typeface="UD デジタル 教科書体 NP" panose="02020400000000000000" pitchFamily="18" charset="-128"/>
              </a:rPr>
              <a:t>35</a:t>
            </a:r>
            <a:r>
              <a:rPr kumimoji="1" lang="ja-JP" altLang="en-US" sz="750" dirty="0">
                <a:solidFill>
                  <a:schemeClr val="tx1"/>
                </a:solidFill>
                <a:latin typeface="UD デジタル 教科書体 NP" panose="02020400000000000000" pitchFamily="18" charset="-128"/>
                <a:ea typeface="UD デジタル 教科書体 NP" panose="02020400000000000000" pitchFamily="18" charset="-128"/>
              </a:rPr>
              <a:t>％削減している。</a:t>
            </a:r>
          </a:p>
        </p:txBody>
      </p:sp>
      <p:grpSp>
        <p:nvGrpSpPr>
          <p:cNvPr id="27" name="グループ化 26">
            <a:extLst>
              <a:ext uri="{FF2B5EF4-FFF2-40B4-BE49-F238E27FC236}">
                <a16:creationId xmlns:a16="http://schemas.microsoft.com/office/drawing/2014/main" id="{044E7D8B-78B7-16C7-074A-9BC083931826}"/>
              </a:ext>
            </a:extLst>
          </p:cNvPr>
          <p:cNvGrpSpPr/>
          <p:nvPr/>
        </p:nvGrpSpPr>
        <p:grpSpPr>
          <a:xfrm>
            <a:off x="5053679" y="1752122"/>
            <a:ext cx="2968307" cy="351987"/>
            <a:chOff x="5017819" y="1861942"/>
            <a:chExt cx="2968307" cy="351987"/>
          </a:xfrm>
        </p:grpSpPr>
        <p:cxnSp>
          <p:nvCxnSpPr>
            <p:cNvPr id="28" name="直線コネクタ 27">
              <a:extLst>
                <a:ext uri="{FF2B5EF4-FFF2-40B4-BE49-F238E27FC236}">
                  <a16:creationId xmlns:a16="http://schemas.microsoft.com/office/drawing/2014/main" id="{DD79C35B-81B2-2772-ADED-F940D9B6CA68}"/>
                </a:ext>
              </a:extLst>
            </p:cNvPr>
            <p:cNvCxnSpPr>
              <a:cxnSpLocks/>
            </p:cNvCxnSpPr>
            <p:nvPr/>
          </p:nvCxnSpPr>
          <p:spPr>
            <a:xfrm>
              <a:off x="5017819" y="1872975"/>
              <a:ext cx="288000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7F611925-E8D1-4AEB-9CAB-104522EC731B}"/>
                </a:ext>
              </a:extLst>
            </p:cNvPr>
            <p:cNvCxnSpPr>
              <a:cxnSpLocks/>
            </p:cNvCxnSpPr>
            <p:nvPr/>
          </p:nvCxnSpPr>
          <p:spPr>
            <a:xfrm>
              <a:off x="7706777" y="2213929"/>
              <a:ext cx="279349"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直線矢印コネクタ 29">
              <a:extLst>
                <a:ext uri="{FF2B5EF4-FFF2-40B4-BE49-F238E27FC236}">
                  <a16:creationId xmlns:a16="http://schemas.microsoft.com/office/drawing/2014/main" id="{D957AAB8-CC11-EA05-7984-2C1196741C59}"/>
                </a:ext>
              </a:extLst>
            </p:cNvPr>
            <p:cNvCxnSpPr>
              <a:cxnSpLocks/>
            </p:cNvCxnSpPr>
            <p:nvPr/>
          </p:nvCxnSpPr>
          <p:spPr>
            <a:xfrm>
              <a:off x="7897819" y="1861942"/>
              <a:ext cx="0" cy="35198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1" name="正方形/長方形 30">
              <a:extLst>
                <a:ext uri="{FF2B5EF4-FFF2-40B4-BE49-F238E27FC236}">
                  <a16:creationId xmlns:a16="http://schemas.microsoft.com/office/drawing/2014/main" id="{6C47FD36-153E-26E4-6593-2DBB098FD4CB}"/>
                </a:ext>
              </a:extLst>
            </p:cNvPr>
            <p:cNvSpPr/>
            <p:nvPr/>
          </p:nvSpPr>
          <p:spPr>
            <a:xfrm>
              <a:off x="7359350" y="1901846"/>
              <a:ext cx="598376" cy="178499"/>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700" b="1" dirty="0">
                  <a:solidFill>
                    <a:srgbClr val="FF0000"/>
                  </a:solidFill>
                  <a:latin typeface="UD デジタル 教科書体 NP" panose="02020400000000000000" pitchFamily="18" charset="-128"/>
                  <a:ea typeface="UD デジタル 教科書体 NP" panose="02020400000000000000" pitchFamily="18" charset="-128"/>
                </a:rPr>
                <a:t>▲</a:t>
              </a:r>
              <a:r>
                <a:rPr kumimoji="1" lang="en-US" altLang="ja-JP" sz="700" b="1" dirty="0">
                  <a:solidFill>
                    <a:srgbClr val="FF0000"/>
                  </a:solidFill>
                  <a:latin typeface="UD デジタル 教科書体 NP" panose="02020400000000000000" pitchFamily="18" charset="-128"/>
                  <a:ea typeface="UD デジタル 教科書体 NP" panose="02020400000000000000" pitchFamily="18" charset="-128"/>
                </a:rPr>
                <a:t>34.8</a:t>
              </a:r>
              <a:r>
                <a:rPr kumimoji="1" lang="ja-JP" altLang="en-US" sz="700" b="1" dirty="0">
                  <a:solidFill>
                    <a:srgbClr val="FF0000"/>
                  </a:solidFill>
                  <a:latin typeface="UD デジタル 教科書体 NP" panose="02020400000000000000" pitchFamily="18" charset="-128"/>
                  <a:ea typeface="UD デジタル 教科書体 NP" panose="02020400000000000000" pitchFamily="18" charset="-128"/>
                </a:rPr>
                <a:t>％</a:t>
              </a:r>
              <a:endParaRPr kumimoji="1" lang="en-US" altLang="ja-JP" sz="700" b="1" dirty="0">
                <a:solidFill>
                  <a:srgbClr val="FF0000"/>
                </a:solidFill>
                <a:latin typeface="UD デジタル 教科書体 NP" panose="02020400000000000000" pitchFamily="18" charset="-128"/>
                <a:ea typeface="UD デジタル 教科書体 NP" panose="02020400000000000000" pitchFamily="18" charset="-128"/>
              </a:endParaRPr>
            </a:p>
          </p:txBody>
        </p:sp>
      </p:grpSp>
      <p:sp>
        <p:nvSpPr>
          <p:cNvPr id="32" name="正方形/長方形 31">
            <a:extLst>
              <a:ext uri="{FF2B5EF4-FFF2-40B4-BE49-F238E27FC236}">
                <a16:creationId xmlns:a16="http://schemas.microsoft.com/office/drawing/2014/main" id="{0C2E92C5-CD6C-7EFC-F9B1-B72A904B5C79}"/>
              </a:ext>
            </a:extLst>
          </p:cNvPr>
          <p:cNvSpPr/>
          <p:nvPr/>
        </p:nvSpPr>
        <p:spPr>
          <a:xfrm>
            <a:off x="4751793" y="3144220"/>
            <a:ext cx="2016000" cy="18030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chemeClr val="tx1"/>
                </a:solidFill>
                <a:latin typeface="UD デジタル 教科書体 NP" panose="02020400000000000000" pitchFamily="18" charset="-128"/>
                <a:ea typeface="UD デジタル 教科書体 NP" panose="02020400000000000000" pitchFamily="18" charset="-128"/>
              </a:rPr>
              <a:t>都市圏におけるこれまでの主な取組</a:t>
            </a:r>
          </a:p>
        </p:txBody>
      </p:sp>
      <p:sp>
        <p:nvSpPr>
          <p:cNvPr id="34" name="正方形/長方形 33">
            <a:extLst>
              <a:ext uri="{FF2B5EF4-FFF2-40B4-BE49-F238E27FC236}">
                <a16:creationId xmlns:a16="http://schemas.microsoft.com/office/drawing/2014/main" id="{2A64AB2A-E90F-BB2E-3816-125724E80C82}"/>
              </a:ext>
            </a:extLst>
          </p:cNvPr>
          <p:cNvSpPr/>
          <p:nvPr/>
        </p:nvSpPr>
        <p:spPr>
          <a:xfrm>
            <a:off x="4790331" y="3237382"/>
            <a:ext cx="4176000" cy="3077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700" b="1" u="sng" kern="600" dirty="0">
                <a:solidFill>
                  <a:schemeClr val="tx1"/>
                </a:solidFill>
                <a:latin typeface="UD デジタル 教科書体 NP" panose="02020400000000000000" pitchFamily="18" charset="-128"/>
                <a:ea typeface="UD デジタル 教科書体 NP" panose="02020400000000000000" pitchFamily="18" charset="-128"/>
              </a:rPr>
              <a:t>〈</a:t>
            </a:r>
            <a:r>
              <a:rPr lang="ja-JP" altLang="en-US" sz="700" b="1" u="sng" kern="600" dirty="0">
                <a:solidFill>
                  <a:schemeClr val="tx1"/>
                </a:solidFill>
                <a:latin typeface="UD デジタル 教科書体 NP" panose="02020400000000000000" pitchFamily="18" charset="-128"/>
                <a:ea typeface="UD デジタル 教科書体 NP" panose="02020400000000000000" pitchFamily="18" charset="-128"/>
              </a:rPr>
              <a:t>基本方針１</a:t>
            </a:r>
            <a:r>
              <a:rPr lang="en-US" altLang="ja-JP" sz="700" b="1" u="sng" kern="600" dirty="0">
                <a:solidFill>
                  <a:schemeClr val="tx1"/>
                </a:solidFill>
                <a:latin typeface="UD デジタル 教科書体 NP" panose="02020400000000000000" pitchFamily="18" charset="-128"/>
                <a:ea typeface="UD デジタル 教科書体 NP" panose="02020400000000000000" pitchFamily="18" charset="-128"/>
              </a:rPr>
              <a:t>〉</a:t>
            </a:r>
            <a:r>
              <a:rPr lang="ja-JP" altLang="en-US" sz="700" b="1" u="sng" kern="600" dirty="0">
                <a:solidFill>
                  <a:schemeClr val="tx1"/>
                </a:solidFill>
                <a:latin typeface="UD デジタル 教科書体 NP" panose="02020400000000000000" pitchFamily="18" charset="-128"/>
                <a:ea typeface="UD デジタル 教科書体 NP" panose="02020400000000000000" pitchFamily="18" charset="-128"/>
              </a:rPr>
              <a:t>都市圏の特性を活かした再生可能エネルギーの利用促進と災害への対応</a:t>
            </a:r>
          </a:p>
        </p:txBody>
      </p:sp>
      <p:sp>
        <p:nvSpPr>
          <p:cNvPr id="35" name="正方形/長方形 34">
            <a:extLst>
              <a:ext uri="{FF2B5EF4-FFF2-40B4-BE49-F238E27FC236}">
                <a16:creationId xmlns:a16="http://schemas.microsoft.com/office/drawing/2014/main" id="{2CF78A5D-DE5A-C617-6A11-44C1BCF54D9E}"/>
              </a:ext>
            </a:extLst>
          </p:cNvPr>
          <p:cNvSpPr/>
          <p:nvPr/>
        </p:nvSpPr>
        <p:spPr>
          <a:xfrm>
            <a:off x="4790331" y="3604804"/>
            <a:ext cx="4176000" cy="3077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700" b="1" u="sng" kern="600" dirty="0">
                <a:solidFill>
                  <a:schemeClr val="tx1"/>
                </a:solidFill>
                <a:latin typeface="UD デジタル 教科書体 NP" panose="02020400000000000000" pitchFamily="18" charset="-128"/>
                <a:ea typeface="UD デジタル 教科書体 NP" panose="02020400000000000000" pitchFamily="18" charset="-128"/>
              </a:rPr>
              <a:t>〈</a:t>
            </a:r>
            <a:r>
              <a:rPr lang="ja-JP" altLang="en-US" sz="700" b="1" u="sng" kern="600" dirty="0">
                <a:solidFill>
                  <a:schemeClr val="tx1"/>
                </a:solidFill>
                <a:latin typeface="UD デジタル 教科書体 NP" panose="02020400000000000000" pitchFamily="18" charset="-128"/>
                <a:ea typeface="UD デジタル 教科書体 NP" panose="02020400000000000000" pitchFamily="18" charset="-128"/>
              </a:rPr>
              <a:t>基本方針２</a:t>
            </a:r>
            <a:r>
              <a:rPr lang="en-US" altLang="ja-JP" sz="700" b="1" u="sng" kern="600" dirty="0">
                <a:solidFill>
                  <a:schemeClr val="tx1"/>
                </a:solidFill>
                <a:latin typeface="UD デジタル 教科書体 NP" panose="02020400000000000000" pitchFamily="18" charset="-128"/>
                <a:ea typeface="UD デジタル 教科書体 NP" panose="02020400000000000000" pitchFamily="18" charset="-128"/>
              </a:rPr>
              <a:t>〉</a:t>
            </a:r>
            <a:r>
              <a:rPr lang="ja-JP" altLang="en-US" sz="700" b="1" u="sng" kern="600" dirty="0">
                <a:solidFill>
                  <a:schemeClr val="tx1"/>
                </a:solidFill>
                <a:latin typeface="UD デジタル 教科書体 NP" panose="02020400000000000000" pitchFamily="18" charset="-128"/>
                <a:ea typeface="UD デジタル 教科書体 NP" panose="02020400000000000000" pitchFamily="18" charset="-128"/>
              </a:rPr>
              <a:t>都市圏の各主体による省エネルギーの推進とエネルギーの効率的な利用</a:t>
            </a:r>
          </a:p>
        </p:txBody>
      </p:sp>
      <p:sp>
        <p:nvSpPr>
          <p:cNvPr id="36" name="正方形/長方形 35">
            <a:extLst>
              <a:ext uri="{FF2B5EF4-FFF2-40B4-BE49-F238E27FC236}">
                <a16:creationId xmlns:a16="http://schemas.microsoft.com/office/drawing/2014/main" id="{6E833697-C547-30F7-4FFA-8B23990699C8}"/>
              </a:ext>
            </a:extLst>
          </p:cNvPr>
          <p:cNvSpPr/>
          <p:nvPr/>
        </p:nvSpPr>
        <p:spPr>
          <a:xfrm>
            <a:off x="4790331" y="3978823"/>
            <a:ext cx="4176000" cy="3077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700" b="1" u="sng" kern="600" dirty="0">
                <a:solidFill>
                  <a:schemeClr val="tx1"/>
                </a:solidFill>
                <a:latin typeface="UD デジタル 教科書体 NP" panose="02020400000000000000" pitchFamily="18" charset="-128"/>
                <a:ea typeface="UD デジタル 教科書体 NP" panose="02020400000000000000" pitchFamily="18" charset="-128"/>
              </a:rPr>
              <a:t>〈</a:t>
            </a:r>
            <a:r>
              <a:rPr lang="ja-JP" altLang="en-US" sz="700" b="1" u="sng" kern="600" dirty="0">
                <a:solidFill>
                  <a:schemeClr val="tx1"/>
                </a:solidFill>
                <a:latin typeface="UD デジタル 教科書体 NP" panose="02020400000000000000" pitchFamily="18" charset="-128"/>
                <a:ea typeface="UD デジタル 教科書体 NP" panose="02020400000000000000" pitchFamily="18" charset="-128"/>
              </a:rPr>
              <a:t>基本方針３</a:t>
            </a:r>
            <a:r>
              <a:rPr lang="en-US" altLang="ja-JP" sz="700" b="1" u="sng" kern="600" dirty="0">
                <a:solidFill>
                  <a:schemeClr val="tx1"/>
                </a:solidFill>
                <a:latin typeface="UD デジタル 教科書体 NP" panose="02020400000000000000" pitchFamily="18" charset="-128"/>
                <a:ea typeface="UD デジタル 教科書体 NP" panose="02020400000000000000" pitchFamily="18" charset="-128"/>
              </a:rPr>
              <a:t>〉</a:t>
            </a:r>
            <a:r>
              <a:rPr lang="ja-JP" altLang="en-US" sz="700" b="1" u="sng" kern="600" dirty="0">
                <a:solidFill>
                  <a:schemeClr val="tx1"/>
                </a:solidFill>
                <a:latin typeface="UD デジタル 教科書体 NP" panose="02020400000000000000" pitchFamily="18" charset="-128"/>
                <a:ea typeface="UD デジタル 教科書体 NP" panose="02020400000000000000" pitchFamily="18" charset="-128"/>
              </a:rPr>
              <a:t>都市圏における脱炭素社会に向けた都市機能と資源循環社会の構築</a:t>
            </a:r>
          </a:p>
        </p:txBody>
      </p:sp>
      <p:sp>
        <p:nvSpPr>
          <p:cNvPr id="37" name="正方形/長方形 36">
            <a:extLst>
              <a:ext uri="{FF2B5EF4-FFF2-40B4-BE49-F238E27FC236}">
                <a16:creationId xmlns:a16="http://schemas.microsoft.com/office/drawing/2014/main" id="{64B81C5D-0659-8575-8E61-F3A744CB5367}"/>
              </a:ext>
            </a:extLst>
          </p:cNvPr>
          <p:cNvSpPr/>
          <p:nvPr/>
        </p:nvSpPr>
        <p:spPr>
          <a:xfrm>
            <a:off x="4790331" y="4369462"/>
            <a:ext cx="4176000" cy="3077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700" b="1" u="sng" kern="600" dirty="0">
                <a:solidFill>
                  <a:schemeClr val="tx1"/>
                </a:solidFill>
                <a:latin typeface="UD デジタル 教科書体 NP" panose="02020400000000000000" pitchFamily="18" charset="-128"/>
                <a:ea typeface="UD デジタル 教科書体 NP" panose="02020400000000000000" pitchFamily="18" charset="-128"/>
              </a:rPr>
              <a:t>〈</a:t>
            </a:r>
            <a:r>
              <a:rPr lang="ja-JP" altLang="en-US" sz="700" b="1" u="sng" kern="600" dirty="0">
                <a:solidFill>
                  <a:schemeClr val="tx1"/>
                </a:solidFill>
                <a:latin typeface="UD デジタル 教科書体 NP" panose="02020400000000000000" pitchFamily="18" charset="-128"/>
                <a:ea typeface="UD デジタル 教科書体 NP" panose="02020400000000000000" pitchFamily="18" charset="-128"/>
              </a:rPr>
              <a:t>基本方針４</a:t>
            </a:r>
            <a:r>
              <a:rPr lang="en-US" altLang="ja-JP" sz="700" b="1" u="sng" kern="600" dirty="0">
                <a:solidFill>
                  <a:schemeClr val="tx1"/>
                </a:solidFill>
                <a:latin typeface="UD デジタル 教科書体 NP" panose="02020400000000000000" pitchFamily="18" charset="-128"/>
                <a:ea typeface="UD デジタル 教科書体 NP" panose="02020400000000000000" pitchFamily="18" charset="-128"/>
              </a:rPr>
              <a:t>〉</a:t>
            </a:r>
            <a:r>
              <a:rPr lang="ja-JP" altLang="en-US" sz="700" b="1" u="sng" kern="600" dirty="0">
                <a:solidFill>
                  <a:schemeClr val="tx1"/>
                </a:solidFill>
                <a:latin typeface="UD デジタル 教科書体 NP" panose="02020400000000000000" pitchFamily="18" charset="-128"/>
                <a:ea typeface="UD デジタル 教科書体 NP" panose="02020400000000000000" pitchFamily="18" charset="-128"/>
              </a:rPr>
              <a:t>都市圏が誇る豊かな自然環境の保全と住民の生活の質の向上</a:t>
            </a:r>
          </a:p>
        </p:txBody>
      </p:sp>
      <p:sp>
        <p:nvSpPr>
          <p:cNvPr id="38" name="正方形/長方形 37">
            <a:extLst>
              <a:ext uri="{FF2B5EF4-FFF2-40B4-BE49-F238E27FC236}">
                <a16:creationId xmlns:a16="http://schemas.microsoft.com/office/drawing/2014/main" id="{AF4E2BE5-B28B-36B1-BC4F-B78CD0F2EC58}"/>
              </a:ext>
            </a:extLst>
          </p:cNvPr>
          <p:cNvSpPr/>
          <p:nvPr/>
        </p:nvSpPr>
        <p:spPr>
          <a:xfrm>
            <a:off x="4790331" y="4749840"/>
            <a:ext cx="4176000" cy="3077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700" b="1" u="sng" kern="600" dirty="0">
                <a:solidFill>
                  <a:schemeClr val="tx1"/>
                </a:solidFill>
                <a:latin typeface="UD デジタル 教科書体 NP" panose="02020400000000000000" pitchFamily="18" charset="-128"/>
                <a:ea typeface="UD デジタル 教科書体 NP" panose="02020400000000000000" pitchFamily="18" charset="-128"/>
              </a:rPr>
              <a:t>〈</a:t>
            </a:r>
            <a:r>
              <a:rPr lang="ja-JP" altLang="en-US" sz="700" b="1" u="sng" kern="600" dirty="0">
                <a:solidFill>
                  <a:schemeClr val="tx1"/>
                </a:solidFill>
                <a:latin typeface="UD デジタル 教科書体 NP" panose="02020400000000000000" pitchFamily="18" charset="-128"/>
                <a:ea typeface="UD デジタル 教科書体 NP" panose="02020400000000000000" pitchFamily="18" charset="-128"/>
              </a:rPr>
              <a:t>基本方針５</a:t>
            </a:r>
            <a:r>
              <a:rPr lang="en-US" altLang="ja-JP" sz="700" b="1" u="sng" kern="600" dirty="0">
                <a:solidFill>
                  <a:schemeClr val="tx1"/>
                </a:solidFill>
                <a:latin typeface="UD デジタル 教科書体 NP" panose="02020400000000000000" pitchFamily="18" charset="-128"/>
                <a:ea typeface="UD デジタル 教科書体 NP" panose="02020400000000000000" pitchFamily="18" charset="-128"/>
              </a:rPr>
              <a:t>〉</a:t>
            </a:r>
            <a:r>
              <a:rPr lang="ja-JP" altLang="en-US" sz="700" b="1" u="sng" kern="600" dirty="0">
                <a:solidFill>
                  <a:schemeClr val="tx1"/>
                </a:solidFill>
                <a:latin typeface="UD デジタル 教科書体 NP" panose="02020400000000000000" pitchFamily="18" charset="-128"/>
                <a:ea typeface="UD デジタル 教科書体 NP" panose="02020400000000000000" pitchFamily="18" charset="-128"/>
              </a:rPr>
              <a:t>都市圏の未来に向けた環境意識の向上と環境投資の推進</a:t>
            </a:r>
          </a:p>
        </p:txBody>
      </p:sp>
      <p:sp>
        <p:nvSpPr>
          <p:cNvPr id="39" name="正方形/長方形 38">
            <a:extLst>
              <a:ext uri="{FF2B5EF4-FFF2-40B4-BE49-F238E27FC236}">
                <a16:creationId xmlns:a16="http://schemas.microsoft.com/office/drawing/2014/main" id="{A1E4B0ED-5C3F-5DD8-A473-F845753141DA}"/>
              </a:ext>
            </a:extLst>
          </p:cNvPr>
          <p:cNvSpPr/>
          <p:nvPr/>
        </p:nvSpPr>
        <p:spPr>
          <a:xfrm>
            <a:off x="4996071" y="3415027"/>
            <a:ext cx="3975684" cy="44650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700" dirty="0">
                <a:solidFill>
                  <a:schemeClr val="tx1"/>
                </a:solidFill>
                <a:latin typeface="UD デジタル 教科書体 NP" panose="02020400000000000000" pitchFamily="18" charset="-128"/>
                <a:ea typeface="UD デジタル 教科書体 NP" panose="02020400000000000000" pitchFamily="18" charset="-128"/>
              </a:rPr>
              <a:t>◇公共施設への太陽光発電・蓄電池導入</a:t>
            </a:r>
            <a:endParaRPr kumimoji="1" lang="en-US" altLang="ja-JP" sz="700" strike="sngStrike" dirty="0">
              <a:solidFill>
                <a:srgbClr val="FF0000"/>
              </a:solidFill>
              <a:latin typeface="UD デジタル 教科書体 NP" panose="02020400000000000000" pitchFamily="18" charset="-128"/>
              <a:ea typeface="UD デジタル 教科書体 NP" panose="02020400000000000000" pitchFamily="18" charset="-128"/>
            </a:endParaRPr>
          </a:p>
          <a:p>
            <a:r>
              <a:rPr kumimoji="1" lang="ja-JP" altLang="en-US" sz="700" dirty="0">
                <a:solidFill>
                  <a:schemeClr val="tx1"/>
                </a:solidFill>
                <a:latin typeface="UD デジタル 教科書体 NP" panose="02020400000000000000" pitchFamily="18" charset="-128"/>
                <a:ea typeface="UD デジタル 教科書体 NP" panose="02020400000000000000" pitchFamily="18" charset="-128"/>
              </a:rPr>
              <a:t>◇廃棄物発電および水道施設の未利用空間を活用した太陽光発電による電力の地産地消</a:t>
            </a:r>
            <a:endParaRPr kumimoji="1" lang="ja-JP" altLang="en-US" sz="700" strike="sngStrike" dirty="0">
              <a:solidFill>
                <a:srgbClr val="FF0000"/>
              </a:solidFill>
              <a:latin typeface="UD デジタル 教科書体 NP" panose="02020400000000000000" pitchFamily="18" charset="-128"/>
              <a:ea typeface="UD デジタル 教科書体 NP" panose="02020400000000000000" pitchFamily="18" charset="-128"/>
            </a:endParaRPr>
          </a:p>
        </p:txBody>
      </p:sp>
      <p:sp>
        <p:nvSpPr>
          <p:cNvPr id="40" name="正方形/長方形 39">
            <a:extLst>
              <a:ext uri="{FF2B5EF4-FFF2-40B4-BE49-F238E27FC236}">
                <a16:creationId xmlns:a16="http://schemas.microsoft.com/office/drawing/2014/main" id="{957863D1-CE4B-0B74-5B1A-6F0AD1C3F70C}"/>
              </a:ext>
            </a:extLst>
          </p:cNvPr>
          <p:cNvSpPr/>
          <p:nvPr/>
        </p:nvSpPr>
        <p:spPr>
          <a:xfrm>
            <a:off x="4996071" y="3784428"/>
            <a:ext cx="3690000" cy="32275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700" dirty="0">
                <a:solidFill>
                  <a:schemeClr val="tx1"/>
                </a:solidFill>
                <a:latin typeface="UD デジタル 教科書体 NP" panose="02020400000000000000" pitchFamily="18" charset="-128"/>
                <a:ea typeface="UD デジタル 教科書体 NP" panose="02020400000000000000" pitchFamily="18" charset="-128"/>
              </a:rPr>
              <a:t>◇省エネ設備機器の導入に係る助成</a:t>
            </a:r>
            <a:endParaRPr kumimoji="1" lang="en-US" altLang="ja-JP" sz="700" dirty="0">
              <a:solidFill>
                <a:schemeClr val="tx1"/>
              </a:solidFill>
              <a:latin typeface="UD デジタル 教科書体 NP" panose="02020400000000000000" pitchFamily="18" charset="-128"/>
              <a:ea typeface="UD デジタル 教科書体 NP" panose="02020400000000000000" pitchFamily="18" charset="-128"/>
            </a:endParaRPr>
          </a:p>
          <a:p>
            <a:r>
              <a:rPr kumimoji="1" lang="ja-JP" altLang="en-US" sz="700" dirty="0">
                <a:solidFill>
                  <a:schemeClr val="tx1"/>
                </a:solidFill>
                <a:latin typeface="UD デジタル 教科書体 NP" panose="02020400000000000000" pitchFamily="18" charset="-128"/>
                <a:ea typeface="UD デジタル 教科書体 NP" panose="02020400000000000000" pitchFamily="18" charset="-128"/>
              </a:rPr>
              <a:t>◇</a:t>
            </a:r>
            <a:r>
              <a:rPr kumimoji="1" lang="en-US" altLang="ja-JP" sz="700" dirty="0">
                <a:solidFill>
                  <a:schemeClr val="tx1"/>
                </a:solidFill>
                <a:latin typeface="UD デジタル 教科書体 NP" panose="02020400000000000000" pitchFamily="18" charset="-128"/>
                <a:ea typeface="UD デジタル 教科書体 NP" panose="02020400000000000000" pitchFamily="18" charset="-128"/>
              </a:rPr>
              <a:t>ZEH</a:t>
            </a:r>
            <a:r>
              <a:rPr kumimoji="1" lang="ja-JP" altLang="en-US" sz="700" dirty="0">
                <a:solidFill>
                  <a:schemeClr val="tx1"/>
                </a:solidFill>
                <a:latin typeface="UD デジタル 教科書体 NP" panose="02020400000000000000" pitchFamily="18" charset="-128"/>
                <a:ea typeface="UD デジタル 教科書体 NP" panose="02020400000000000000" pitchFamily="18" charset="-128"/>
              </a:rPr>
              <a:t>及び断熱改修の導入に係る助成</a:t>
            </a:r>
          </a:p>
        </p:txBody>
      </p:sp>
      <p:sp>
        <p:nvSpPr>
          <p:cNvPr id="41" name="正方形/長方形 40">
            <a:extLst>
              <a:ext uri="{FF2B5EF4-FFF2-40B4-BE49-F238E27FC236}">
                <a16:creationId xmlns:a16="http://schemas.microsoft.com/office/drawing/2014/main" id="{C5F55BC3-6E40-4944-A8E8-89E8E5ED5757}"/>
              </a:ext>
            </a:extLst>
          </p:cNvPr>
          <p:cNvSpPr/>
          <p:nvPr/>
        </p:nvSpPr>
        <p:spPr>
          <a:xfrm>
            <a:off x="4996071" y="4185340"/>
            <a:ext cx="3690000" cy="35059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700" dirty="0">
                <a:solidFill>
                  <a:schemeClr val="tx1"/>
                </a:solidFill>
                <a:latin typeface="UD デジタル 教科書体 NP" panose="02020400000000000000" pitchFamily="18" charset="-128"/>
                <a:ea typeface="UD デジタル 教科書体 NP" panose="02020400000000000000" pitchFamily="18" charset="-128"/>
              </a:rPr>
              <a:t>◇</a:t>
            </a:r>
            <a:r>
              <a:rPr kumimoji="1" lang="en-US" altLang="ja-JP" sz="700" dirty="0">
                <a:solidFill>
                  <a:schemeClr val="tx1"/>
                </a:solidFill>
                <a:latin typeface="UD デジタル 教科書体 NP" panose="02020400000000000000" pitchFamily="18" charset="-128"/>
                <a:ea typeface="UD デジタル 教科書体 NP" panose="02020400000000000000" pitchFamily="18" charset="-128"/>
              </a:rPr>
              <a:t>EV</a:t>
            </a:r>
            <a:r>
              <a:rPr kumimoji="1" lang="ja-JP" altLang="en-US" sz="700" dirty="0">
                <a:solidFill>
                  <a:schemeClr val="tx1"/>
                </a:solidFill>
                <a:latin typeface="UD デジタル 教科書体 NP" panose="02020400000000000000" pitchFamily="18" charset="-128"/>
                <a:ea typeface="UD デジタル 教科書体 NP" panose="02020400000000000000" pitchFamily="18" charset="-128"/>
              </a:rPr>
              <a:t>・</a:t>
            </a:r>
            <a:r>
              <a:rPr kumimoji="1" lang="en-US" altLang="ja-JP" sz="700" dirty="0">
                <a:solidFill>
                  <a:schemeClr val="tx1"/>
                </a:solidFill>
                <a:latin typeface="UD デジタル 教科書体 NP" panose="02020400000000000000" pitchFamily="18" charset="-128"/>
                <a:ea typeface="UD デジタル 教科書体 NP" panose="02020400000000000000" pitchFamily="18" charset="-128"/>
              </a:rPr>
              <a:t>PHV</a:t>
            </a:r>
            <a:r>
              <a:rPr kumimoji="1" lang="ja-JP" altLang="en-US" sz="700" dirty="0">
                <a:solidFill>
                  <a:schemeClr val="tx1"/>
                </a:solidFill>
                <a:latin typeface="UD デジタル 教科書体 NP" panose="02020400000000000000" pitchFamily="18" charset="-128"/>
                <a:ea typeface="UD デジタル 教科書体 NP" panose="02020400000000000000" pitchFamily="18" charset="-128"/>
              </a:rPr>
              <a:t>の導入に係る助成</a:t>
            </a:r>
            <a:endParaRPr kumimoji="1" lang="en-US" altLang="ja-JP" sz="700" dirty="0">
              <a:solidFill>
                <a:schemeClr val="tx1"/>
              </a:solidFill>
              <a:latin typeface="UD デジタル 教科書体 NP" panose="02020400000000000000" pitchFamily="18" charset="-128"/>
              <a:ea typeface="UD デジタル 教科書体 NP" panose="02020400000000000000" pitchFamily="18" charset="-128"/>
            </a:endParaRPr>
          </a:p>
          <a:p>
            <a:r>
              <a:rPr kumimoji="1" lang="ja-JP" altLang="en-US" sz="700" dirty="0">
                <a:solidFill>
                  <a:schemeClr val="tx1"/>
                </a:solidFill>
                <a:latin typeface="UD デジタル 教科書体 NP" panose="02020400000000000000" pitchFamily="18" charset="-128"/>
                <a:ea typeface="UD デジタル 教科書体 NP" panose="02020400000000000000" pitchFamily="18" charset="-128"/>
              </a:rPr>
              <a:t>◇生ごみ堆肥化容器等の購入に係る助成</a:t>
            </a:r>
          </a:p>
        </p:txBody>
      </p:sp>
      <p:sp>
        <p:nvSpPr>
          <p:cNvPr id="42" name="正方形/長方形 41">
            <a:extLst>
              <a:ext uri="{FF2B5EF4-FFF2-40B4-BE49-F238E27FC236}">
                <a16:creationId xmlns:a16="http://schemas.microsoft.com/office/drawing/2014/main" id="{5DA1183C-CA6B-5F76-3668-33B3666E9DC2}"/>
              </a:ext>
            </a:extLst>
          </p:cNvPr>
          <p:cNvSpPr/>
          <p:nvPr/>
        </p:nvSpPr>
        <p:spPr>
          <a:xfrm>
            <a:off x="4996071" y="4584438"/>
            <a:ext cx="3690000" cy="35059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700" dirty="0">
                <a:solidFill>
                  <a:schemeClr val="tx1"/>
                </a:solidFill>
                <a:latin typeface="UD デジタル 教科書体 NP" panose="02020400000000000000" pitchFamily="18" charset="-128"/>
                <a:ea typeface="UD デジタル 教科書体 NP" panose="02020400000000000000" pitchFamily="18" charset="-128"/>
              </a:rPr>
              <a:t>◇雨水貯留施設の設置に係る助成</a:t>
            </a:r>
            <a:endParaRPr kumimoji="1" lang="en-US" altLang="ja-JP" sz="700" dirty="0">
              <a:solidFill>
                <a:schemeClr val="tx1"/>
              </a:solidFill>
              <a:latin typeface="UD デジタル 教科書体 NP" panose="02020400000000000000" pitchFamily="18" charset="-128"/>
              <a:ea typeface="UD デジタル 教科書体 NP" panose="02020400000000000000" pitchFamily="18" charset="-128"/>
            </a:endParaRPr>
          </a:p>
          <a:p>
            <a:r>
              <a:rPr kumimoji="1" lang="ja-JP" altLang="en-US" sz="700" dirty="0">
                <a:solidFill>
                  <a:schemeClr val="tx1"/>
                </a:solidFill>
                <a:latin typeface="UD デジタル 教科書体 NP" panose="02020400000000000000" pitchFamily="18" charset="-128"/>
                <a:ea typeface="UD デジタル 教科書体 NP" panose="02020400000000000000" pitchFamily="18" charset="-128"/>
              </a:rPr>
              <a:t>◇国の「環境保全型農業直接支払交付金」を活用した農家の取組支援</a:t>
            </a:r>
          </a:p>
        </p:txBody>
      </p:sp>
      <p:sp>
        <p:nvSpPr>
          <p:cNvPr id="43" name="正方形/長方形 42">
            <a:extLst>
              <a:ext uri="{FF2B5EF4-FFF2-40B4-BE49-F238E27FC236}">
                <a16:creationId xmlns:a16="http://schemas.microsoft.com/office/drawing/2014/main" id="{CD1C3A37-DC7E-14C0-FF70-3E7805F2179A}"/>
              </a:ext>
            </a:extLst>
          </p:cNvPr>
          <p:cNvSpPr/>
          <p:nvPr/>
        </p:nvSpPr>
        <p:spPr>
          <a:xfrm>
            <a:off x="4996071" y="4951947"/>
            <a:ext cx="3690000" cy="192467"/>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700" dirty="0">
                <a:solidFill>
                  <a:schemeClr val="tx1"/>
                </a:solidFill>
                <a:latin typeface="UD デジタル 教科書体 NP" panose="02020400000000000000" pitchFamily="18" charset="-128"/>
                <a:ea typeface="UD デジタル 教科書体 NP" panose="02020400000000000000" pitchFamily="18" charset="-128"/>
              </a:rPr>
              <a:t>◇出前講座及び環境学習の開催</a:t>
            </a:r>
            <a:endParaRPr kumimoji="1" lang="en-US" altLang="ja-JP" sz="700" dirty="0">
              <a:solidFill>
                <a:schemeClr val="tx1"/>
              </a:solidFill>
              <a:latin typeface="UD デジタル 教科書体 NP" panose="02020400000000000000" pitchFamily="18" charset="-128"/>
              <a:ea typeface="UD デジタル 教科書体 NP" panose="02020400000000000000" pitchFamily="18" charset="-128"/>
            </a:endParaRPr>
          </a:p>
        </p:txBody>
      </p:sp>
      <p:sp>
        <p:nvSpPr>
          <p:cNvPr id="4" name="正方形/長方形 3">
            <a:extLst>
              <a:ext uri="{FF2B5EF4-FFF2-40B4-BE49-F238E27FC236}">
                <a16:creationId xmlns:a16="http://schemas.microsoft.com/office/drawing/2014/main" id="{A848A58D-0147-EC57-57E2-2DFBA935831B}"/>
              </a:ext>
            </a:extLst>
          </p:cNvPr>
          <p:cNvSpPr/>
          <p:nvPr/>
        </p:nvSpPr>
        <p:spPr>
          <a:xfrm>
            <a:off x="4779723" y="5169996"/>
            <a:ext cx="4186608" cy="763694"/>
          </a:xfrm>
          <a:prstGeom prst="rect">
            <a:avLst/>
          </a:prstGeom>
          <a:solidFill>
            <a:srgbClr val="DCF0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a:latin typeface="UD デジタル 教科書体 NP" panose="02020400000000000000" pitchFamily="18" charset="-128"/>
              <a:ea typeface="UD デジタル 教科書体 NP" panose="02020400000000000000" pitchFamily="18" charset="-128"/>
            </a:endParaRPr>
          </a:p>
        </p:txBody>
      </p:sp>
      <p:sp>
        <p:nvSpPr>
          <p:cNvPr id="44" name="正方形/長方形 43">
            <a:extLst>
              <a:ext uri="{FF2B5EF4-FFF2-40B4-BE49-F238E27FC236}">
                <a16:creationId xmlns:a16="http://schemas.microsoft.com/office/drawing/2014/main" id="{35EE2D0A-5975-0C0A-DC4A-514E45B627C3}"/>
              </a:ext>
            </a:extLst>
          </p:cNvPr>
          <p:cNvSpPr/>
          <p:nvPr/>
        </p:nvSpPr>
        <p:spPr>
          <a:xfrm>
            <a:off x="4779723" y="5167359"/>
            <a:ext cx="4186608" cy="729825"/>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850" dirty="0">
                <a:solidFill>
                  <a:schemeClr val="tx1"/>
                </a:solidFill>
                <a:latin typeface="UD デジタル 教科書体 NP" panose="02020400000000000000" pitchFamily="18" charset="-128"/>
                <a:ea typeface="UD デジタル 教科書体 NP" panose="02020400000000000000" pitchFamily="18" charset="-128"/>
              </a:rPr>
              <a:t>　</a:t>
            </a:r>
            <a:r>
              <a:rPr kumimoji="1" lang="en-US" altLang="ja-JP" sz="850" dirty="0">
                <a:solidFill>
                  <a:schemeClr val="tx1"/>
                </a:solidFill>
                <a:latin typeface="UD デジタル 教科書体 NP" panose="02020400000000000000" pitchFamily="18" charset="-128"/>
                <a:ea typeface="UD デジタル 教科書体 NP" panose="02020400000000000000" pitchFamily="18" charset="-128"/>
              </a:rPr>
              <a:t>2020</a:t>
            </a:r>
            <a:r>
              <a:rPr kumimoji="1" lang="ja-JP" altLang="en-US" sz="850" dirty="0">
                <a:solidFill>
                  <a:schemeClr val="tx1"/>
                </a:solidFill>
                <a:latin typeface="UD デジタル 教科書体 NP" panose="02020400000000000000" pitchFamily="18" charset="-128"/>
                <a:ea typeface="UD デジタル 教科書体 NP" panose="02020400000000000000" pitchFamily="18" charset="-128"/>
              </a:rPr>
              <a:t>年度の温室効果ガス削減割合は</a:t>
            </a:r>
            <a:r>
              <a:rPr kumimoji="1" lang="en-US" altLang="ja-JP" sz="850" dirty="0">
                <a:solidFill>
                  <a:schemeClr val="tx1"/>
                </a:solidFill>
                <a:latin typeface="UD デジタル 教科書体 NP" panose="02020400000000000000" pitchFamily="18" charset="-128"/>
                <a:ea typeface="UD デジタル 教科書体 NP" panose="02020400000000000000" pitchFamily="18" charset="-128"/>
              </a:rPr>
              <a:t>34.8</a:t>
            </a:r>
            <a:r>
              <a:rPr kumimoji="1" lang="ja-JP" altLang="en-US" sz="850" dirty="0">
                <a:solidFill>
                  <a:schemeClr val="tx1"/>
                </a:solidFill>
                <a:latin typeface="UD デジタル 教科書体 NP" panose="02020400000000000000" pitchFamily="18" charset="-128"/>
                <a:ea typeface="UD デジタル 教科書体 NP" panose="02020400000000000000" pitchFamily="18" charset="-128"/>
              </a:rPr>
              <a:t>％で、短期目標として掲げた</a:t>
            </a:r>
            <a:r>
              <a:rPr kumimoji="1" lang="en-US" altLang="ja-JP" sz="850" dirty="0">
                <a:solidFill>
                  <a:schemeClr val="tx1"/>
                </a:solidFill>
                <a:latin typeface="UD デジタル 教科書体 NP" panose="02020400000000000000" pitchFamily="18" charset="-128"/>
                <a:ea typeface="UD デジタル 教科書体 NP" panose="02020400000000000000" pitchFamily="18" charset="-128"/>
              </a:rPr>
              <a:t>2025</a:t>
            </a:r>
            <a:r>
              <a:rPr kumimoji="1" lang="ja-JP" altLang="en-US" sz="850" dirty="0">
                <a:solidFill>
                  <a:schemeClr val="tx1"/>
                </a:solidFill>
                <a:latin typeface="UD デジタル 教科書体 NP" panose="02020400000000000000" pitchFamily="18" charset="-128"/>
                <a:ea typeface="UD デジタル 教科書体 NP" panose="02020400000000000000" pitchFamily="18" charset="-128"/>
              </a:rPr>
              <a:t>年度</a:t>
            </a:r>
            <a:r>
              <a:rPr kumimoji="1" lang="en-US" altLang="ja-JP" sz="850" dirty="0">
                <a:solidFill>
                  <a:schemeClr val="tx1"/>
                </a:solidFill>
                <a:latin typeface="UD デジタル 教科書体 NP" panose="02020400000000000000" pitchFamily="18" charset="-128"/>
                <a:ea typeface="UD デジタル 教科書体 NP" panose="02020400000000000000" pitchFamily="18" charset="-128"/>
              </a:rPr>
              <a:t>33</a:t>
            </a:r>
            <a:r>
              <a:rPr kumimoji="1" lang="ja-JP" altLang="en-US" sz="850" dirty="0">
                <a:solidFill>
                  <a:schemeClr val="tx1"/>
                </a:solidFill>
                <a:latin typeface="UD デジタル 教科書体 NP" panose="02020400000000000000" pitchFamily="18" charset="-128"/>
                <a:ea typeface="UD デジタル 教科書体 NP" panose="02020400000000000000" pitchFamily="18" charset="-128"/>
              </a:rPr>
              <a:t>％以上削減の水準に達しており、</a:t>
            </a:r>
            <a:r>
              <a:rPr kumimoji="1" lang="ja-JP" altLang="en-US" sz="850" u="sng" dirty="0">
                <a:solidFill>
                  <a:srgbClr val="FF0000"/>
                </a:solidFill>
                <a:latin typeface="UD デジタル 教科書体 NP" panose="02020400000000000000" pitchFamily="18" charset="-128"/>
                <a:ea typeface="UD デジタル 教科書体 NP" panose="02020400000000000000" pitchFamily="18" charset="-128"/>
              </a:rPr>
              <a:t>短期目標を達成</a:t>
            </a:r>
            <a:r>
              <a:rPr kumimoji="1" lang="ja-JP" altLang="en-US" sz="850" dirty="0">
                <a:solidFill>
                  <a:schemeClr val="tx1"/>
                </a:solidFill>
                <a:latin typeface="UD デジタル 教科書体 NP" panose="02020400000000000000" pitchFamily="18" charset="-128"/>
                <a:ea typeface="UD デジタル 教科書体 NP" panose="02020400000000000000" pitchFamily="18" charset="-128"/>
              </a:rPr>
              <a:t>する見込み。主要４部門のうち、運輸部門の削減割合が産業部門・業務その他部門・家庭部門の削減割合に比べ低いことから、引き続き、家庭や業務部門の省エネ・再エネ普及を促進するとともに、</a:t>
            </a:r>
            <a:r>
              <a:rPr kumimoji="1" lang="ja-JP" altLang="en-US" sz="850" u="sng" dirty="0">
                <a:solidFill>
                  <a:srgbClr val="FF0000"/>
                </a:solidFill>
                <a:latin typeface="UD デジタル 教科書体 NP" panose="02020400000000000000" pitchFamily="18" charset="-128"/>
                <a:ea typeface="UD デジタル 教科書体 NP" panose="02020400000000000000" pitchFamily="18" charset="-128"/>
              </a:rPr>
              <a:t>更なる運輸部門の取組強化</a:t>
            </a:r>
            <a:r>
              <a:rPr kumimoji="1" lang="ja-JP" altLang="en-US" sz="850" dirty="0">
                <a:solidFill>
                  <a:schemeClr val="tx1"/>
                </a:solidFill>
                <a:latin typeface="UD デジタル 教科書体 NP" panose="02020400000000000000" pitchFamily="18" charset="-128"/>
                <a:ea typeface="UD デジタル 教科書体 NP" panose="02020400000000000000" pitchFamily="18" charset="-128"/>
              </a:rPr>
              <a:t>が必要。</a:t>
            </a:r>
          </a:p>
        </p:txBody>
      </p:sp>
      <p:sp>
        <p:nvSpPr>
          <p:cNvPr id="45" name="正方形/長方形 44">
            <a:extLst>
              <a:ext uri="{FF2B5EF4-FFF2-40B4-BE49-F238E27FC236}">
                <a16:creationId xmlns:a16="http://schemas.microsoft.com/office/drawing/2014/main" id="{8A451A09-586E-6D37-0D5B-2BDB8A48B1A6}"/>
              </a:ext>
            </a:extLst>
          </p:cNvPr>
          <p:cNvSpPr/>
          <p:nvPr/>
        </p:nvSpPr>
        <p:spPr>
          <a:xfrm>
            <a:off x="4811771" y="1112085"/>
            <a:ext cx="4176000" cy="3077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700" b="1" kern="600" dirty="0">
                <a:solidFill>
                  <a:schemeClr val="tx1"/>
                </a:solidFill>
                <a:latin typeface="UD デジタル 教科書体 NP" panose="02020400000000000000" pitchFamily="18" charset="-128"/>
                <a:ea typeface="UD デジタル 教科書体 NP" panose="02020400000000000000" pitchFamily="18" charset="-128"/>
              </a:rPr>
              <a:t>【</a:t>
            </a:r>
            <a:r>
              <a:rPr lang="ja-JP" altLang="en-US" sz="700" b="1" kern="600" dirty="0">
                <a:solidFill>
                  <a:schemeClr val="tx1"/>
                </a:solidFill>
                <a:latin typeface="UD デジタル 教科書体 NP" panose="02020400000000000000" pitchFamily="18" charset="-128"/>
                <a:ea typeface="UD デジタル 教科書体 NP" panose="02020400000000000000" pitchFamily="18" charset="-128"/>
              </a:rPr>
              <a:t>短期目標</a:t>
            </a:r>
            <a:r>
              <a:rPr lang="en-US" altLang="ja-JP" sz="700" b="1" kern="600" dirty="0">
                <a:solidFill>
                  <a:schemeClr val="tx1"/>
                </a:solidFill>
                <a:latin typeface="UD デジタル 教科書体 NP" panose="02020400000000000000" pitchFamily="18" charset="-128"/>
                <a:ea typeface="UD デジタル 教科書体 NP" panose="02020400000000000000" pitchFamily="18" charset="-128"/>
              </a:rPr>
              <a:t>】2025</a:t>
            </a:r>
            <a:r>
              <a:rPr lang="ja-JP" altLang="en-US" sz="700" b="1" kern="600" dirty="0">
                <a:solidFill>
                  <a:schemeClr val="tx1"/>
                </a:solidFill>
                <a:latin typeface="UD デジタル 教科書体 NP" panose="02020400000000000000" pitchFamily="18" charset="-128"/>
                <a:ea typeface="UD デジタル 教科書体 NP" panose="02020400000000000000" pitchFamily="18" charset="-128"/>
              </a:rPr>
              <a:t>年度・・・</a:t>
            </a:r>
            <a:r>
              <a:rPr lang="en-US" altLang="ja-JP" sz="700" b="1" kern="600" dirty="0">
                <a:solidFill>
                  <a:srgbClr val="FF0000"/>
                </a:solidFill>
                <a:latin typeface="UD デジタル 教科書体 NP" panose="02020400000000000000" pitchFamily="18" charset="-128"/>
                <a:ea typeface="UD デジタル 教科書体 NP" panose="02020400000000000000" pitchFamily="18" charset="-128"/>
              </a:rPr>
              <a:t>33</a:t>
            </a:r>
            <a:r>
              <a:rPr lang="ja-JP" altLang="en-US" sz="700" b="1" kern="600" dirty="0">
                <a:solidFill>
                  <a:srgbClr val="FF0000"/>
                </a:solidFill>
                <a:latin typeface="UD デジタル 教科書体 NP" panose="02020400000000000000" pitchFamily="18" charset="-128"/>
                <a:ea typeface="UD デジタル 教科書体 NP" panose="02020400000000000000" pitchFamily="18" charset="-128"/>
              </a:rPr>
              <a:t>％以上削減　</a:t>
            </a:r>
            <a:r>
              <a:rPr lang="en-US" altLang="ja-JP" sz="700" b="1" kern="600" dirty="0">
                <a:solidFill>
                  <a:schemeClr val="tx1"/>
                </a:solidFill>
                <a:latin typeface="UD デジタル 教科書体 NP" panose="02020400000000000000" pitchFamily="18" charset="-128"/>
                <a:ea typeface="UD デジタル 教科書体 NP" panose="02020400000000000000" pitchFamily="18" charset="-128"/>
              </a:rPr>
              <a:t>【</a:t>
            </a:r>
            <a:r>
              <a:rPr lang="ja-JP" altLang="en-US" sz="700" b="1" kern="600" dirty="0">
                <a:solidFill>
                  <a:schemeClr val="tx1"/>
                </a:solidFill>
                <a:latin typeface="UD デジタル 教科書体 NP" panose="02020400000000000000" pitchFamily="18" charset="-128"/>
                <a:ea typeface="UD デジタル 教科書体 NP" panose="02020400000000000000" pitchFamily="18" charset="-128"/>
              </a:rPr>
              <a:t>中期目標</a:t>
            </a:r>
            <a:r>
              <a:rPr lang="en-US" altLang="ja-JP" sz="700" b="1" kern="600" dirty="0">
                <a:solidFill>
                  <a:schemeClr val="tx1"/>
                </a:solidFill>
                <a:latin typeface="UD デジタル 教科書体 NP" panose="02020400000000000000" pitchFamily="18" charset="-128"/>
                <a:ea typeface="UD デジタル 教科書体 NP" panose="02020400000000000000" pitchFamily="18" charset="-128"/>
              </a:rPr>
              <a:t>】2030</a:t>
            </a:r>
            <a:r>
              <a:rPr lang="ja-JP" altLang="en-US" sz="700" b="1" kern="600" dirty="0">
                <a:solidFill>
                  <a:schemeClr val="tx1"/>
                </a:solidFill>
                <a:latin typeface="UD デジタル 教科書体 NP" panose="02020400000000000000" pitchFamily="18" charset="-128"/>
                <a:ea typeface="UD デジタル 教科書体 NP" panose="02020400000000000000" pitchFamily="18" charset="-128"/>
              </a:rPr>
              <a:t>年度・・・</a:t>
            </a:r>
            <a:r>
              <a:rPr lang="en-US" altLang="ja-JP" sz="700" b="1" kern="600" dirty="0">
                <a:solidFill>
                  <a:srgbClr val="FF0000"/>
                </a:solidFill>
                <a:latin typeface="UD デジタル 教科書体 NP" panose="02020400000000000000" pitchFamily="18" charset="-128"/>
                <a:ea typeface="UD デジタル 教科書体 NP" panose="02020400000000000000" pitchFamily="18" charset="-128"/>
              </a:rPr>
              <a:t>40</a:t>
            </a:r>
            <a:r>
              <a:rPr lang="ja-JP" altLang="en-US" sz="700" b="1" kern="600" dirty="0">
                <a:solidFill>
                  <a:srgbClr val="FF0000"/>
                </a:solidFill>
                <a:latin typeface="UD デジタル 教科書体 NP" panose="02020400000000000000" pitchFamily="18" charset="-128"/>
                <a:ea typeface="UD デジタル 教科書体 NP" panose="02020400000000000000" pitchFamily="18" charset="-128"/>
              </a:rPr>
              <a:t>％以上削減</a:t>
            </a:r>
            <a:endParaRPr lang="en-US" altLang="ja-JP" sz="700" b="1" kern="600" dirty="0">
              <a:solidFill>
                <a:srgbClr val="FF0000"/>
              </a:solidFill>
              <a:latin typeface="UD デジタル 教科書体 NP" panose="02020400000000000000" pitchFamily="18" charset="-128"/>
              <a:ea typeface="UD デジタル 教科書体 NP" panose="02020400000000000000" pitchFamily="18" charset="-128"/>
            </a:endParaRPr>
          </a:p>
          <a:p>
            <a:r>
              <a:rPr lang="en-US" altLang="ja-JP" sz="700" b="1" kern="600" dirty="0">
                <a:solidFill>
                  <a:schemeClr val="tx1"/>
                </a:solidFill>
                <a:latin typeface="UD デジタル 教科書体 NP" panose="02020400000000000000" pitchFamily="18" charset="-128"/>
                <a:ea typeface="UD デジタル 教科書体 NP" panose="02020400000000000000" pitchFamily="18" charset="-128"/>
              </a:rPr>
              <a:t>【</a:t>
            </a:r>
            <a:r>
              <a:rPr lang="ja-JP" altLang="en-US" sz="700" b="1" kern="600" dirty="0">
                <a:solidFill>
                  <a:schemeClr val="tx1"/>
                </a:solidFill>
                <a:latin typeface="UD デジタル 教科書体 NP" panose="02020400000000000000" pitchFamily="18" charset="-128"/>
                <a:ea typeface="UD デジタル 教科書体 NP" panose="02020400000000000000" pitchFamily="18" charset="-128"/>
              </a:rPr>
              <a:t>長期目標</a:t>
            </a:r>
            <a:r>
              <a:rPr lang="en-US" altLang="ja-JP" sz="700" b="1" kern="600" dirty="0">
                <a:solidFill>
                  <a:schemeClr val="tx1"/>
                </a:solidFill>
                <a:latin typeface="UD デジタル 教科書体 NP" panose="02020400000000000000" pitchFamily="18" charset="-128"/>
                <a:ea typeface="UD デジタル 教科書体 NP" panose="02020400000000000000" pitchFamily="18" charset="-128"/>
              </a:rPr>
              <a:t>】2050</a:t>
            </a:r>
            <a:r>
              <a:rPr lang="ja-JP" altLang="en-US" sz="700" b="1" kern="600" dirty="0">
                <a:solidFill>
                  <a:schemeClr val="tx1"/>
                </a:solidFill>
                <a:latin typeface="UD デジタル 教科書体 NP" panose="02020400000000000000" pitchFamily="18" charset="-128"/>
                <a:ea typeface="UD デジタル 教科書体 NP" panose="02020400000000000000" pitchFamily="18" charset="-128"/>
              </a:rPr>
              <a:t>年度・・・</a:t>
            </a:r>
            <a:r>
              <a:rPr lang="ja-JP" altLang="en-US" sz="700" b="1" kern="600" dirty="0">
                <a:solidFill>
                  <a:srgbClr val="FF0000"/>
                </a:solidFill>
                <a:latin typeface="UD デジタル 教科書体 NP" panose="02020400000000000000" pitchFamily="18" charset="-128"/>
                <a:ea typeface="UD デジタル 教科書体 NP" panose="02020400000000000000" pitchFamily="18" charset="-128"/>
              </a:rPr>
              <a:t>実質ゼロ</a:t>
            </a:r>
          </a:p>
        </p:txBody>
      </p:sp>
      <p:grpSp>
        <p:nvGrpSpPr>
          <p:cNvPr id="50" name="グループ化 49">
            <a:extLst>
              <a:ext uri="{FF2B5EF4-FFF2-40B4-BE49-F238E27FC236}">
                <a16:creationId xmlns:a16="http://schemas.microsoft.com/office/drawing/2014/main" id="{9DF2B239-EA05-5EFF-8EDC-6D08E8AD1D22}"/>
              </a:ext>
            </a:extLst>
          </p:cNvPr>
          <p:cNvGrpSpPr/>
          <p:nvPr/>
        </p:nvGrpSpPr>
        <p:grpSpPr>
          <a:xfrm>
            <a:off x="180000" y="72000"/>
            <a:ext cx="8784000" cy="276999"/>
            <a:chOff x="180000" y="72000"/>
            <a:chExt cx="8784000" cy="276999"/>
          </a:xfrm>
        </p:grpSpPr>
        <p:sp>
          <p:nvSpPr>
            <p:cNvPr id="51" name="正方形/長方形 50">
              <a:extLst>
                <a:ext uri="{FF2B5EF4-FFF2-40B4-BE49-F238E27FC236}">
                  <a16:creationId xmlns:a16="http://schemas.microsoft.com/office/drawing/2014/main" id="{1218C623-440C-721A-19C8-411EBB427196}"/>
                </a:ext>
              </a:extLst>
            </p:cNvPr>
            <p:cNvSpPr/>
            <p:nvPr/>
          </p:nvSpPr>
          <p:spPr>
            <a:xfrm>
              <a:off x="180000" y="72000"/>
              <a:ext cx="82868" cy="25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kumimoji="1" lang="ja-JP" altLang="en-US" sz="1350">
                <a:solidFill>
                  <a:prstClr val="white"/>
                </a:solidFill>
                <a:latin typeface="UD デジタル 教科書体 NP" panose="02020400000000000000" pitchFamily="18" charset="-128"/>
                <a:ea typeface="UD デジタル 教科書体 NP" panose="02020400000000000000" pitchFamily="18" charset="-128"/>
              </a:endParaRPr>
            </a:p>
          </p:txBody>
        </p:sp>
        <p:sp>
          <p:nvSpPr>
            <p:cNvPr id="52" name="テキスト ボックス 51">
              <a:extLst>
                <a:ext uri="{FF2B5EF4-FFF2-40B4-BE49-F238E27FC236}">
                  <a16:creationId xmlns:a16="http://schemas.microsoft.com/office/drawing/2014/main" id="{E99A82A9-A7B0-3FCD-F0A8-3D35E2F6BAC4}"/>
                </a:ext>
              </a:extLst>
            </p:cNvPr>
            <p:cNvSpPr txBox="1"/>
            <p:nvPr/>
          </p:nvSpPr>
          <p:spPr>
            <a:xfrm>
              <a:off x="262727" y="72000"/>
              <a:ext cx="8694790" cy="276999"/>
            </a:xfrm>
            <a:prstGeom prst="rect">
              <a:avLst/>
            </a:prstGeom>
            <a:solidFill>
              <a:schemeClr val="bg1"/>
            </a:solidFill>
          </p:spPr>
          <p:txBody>
            <a:bodyPr wrap="square" rtlCol="0">
              <a:spAutoFit/>
            </a:bodyPr>
            <a:lstStyle/>
            <a:p>
              <a:pPr>
                <a:defRPr/>
              </a:pPr>
              <a:r>
                <a:rPr kumimoji="1" lang="ja-JP" altLang="en-US" sz="1200" dirty="0">
                  <a:latin typeface="UD デジタル 教科書体 NP" panose="02020400000000000000" pitchFamily="18" charset="-128"/>
                  <a:ea typeface="UD デジタル 教科書体 NP" panose="02020400000000000000" pitchFamily="18" charset="-128"/>
                </a:rPr>
                <a:t>第２次熊本連携中枢都市圏地球温暖化対策実行計画　素案（概要）</a:t>
              </a:r>
            </a:p>
          </p:txBody>
        </p:sp>
        <p:cxnSp>
          <p:nvCxnSpPr>
            <p:cNvPr id="53" name="直線コネクタ 52">
              <a:extLst>
                <a:ext uri="{FF2B5EF4-FFF2-40B4-BE49-F238E27FC236}">
                  <a16:creationId xmlns:a16="http://schemas.microsoft.com/office/drawing/2014/main" id="{C116DF70-4AFF-4715-456F-9CC53FA5A854}"/>
                </a:ext>
              </a:extLst>
            </p:cNvPr>
            <p:cNvCxnSpPr>
              <a:cxnSpLocks/>
            </p:cNvCxnSpPr>
            <p:nvPr/>
          </p:nvCxnSpPr>
          <p:spPr>
            <a:xfrm>
              <a:off x="180000" y="324000"/>
              <a:ext cx="87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 name="正方形/長方形 5">
            <a:extLst>
              <a:ext uri="{FF2B5EF4-FFF2-40B4-BE49-F238E27FC236}">
                <a16:creationId xmlns:a16="http://schemas.microsoft.com/office/drawing/2014/main" id="{08D45E95-4AE9-BB6B-9E2C-B4CDB1F59C15}"/>
              </a:ext>
            </a:extLst>
          </p:cNvPr>
          <p:cNvSpPr/>
          <p:nvPr/>
        </p:nvSpPr>
        <p:spPr>
          <a:xfrm>
            <a:off x="731751" y="4298469"/>
            <a:ext cx="3672001" cy="412817"/>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700" b="0" dirty="0">
                <a:solidFill>
                  <a:schemeClr val="tx1"/>
                </a:solidFill>
                <a:latin typeface="UD デジタル 教科書体 NP" panose="02020400000000000000" pitchFamily="18" charset="-128"/>
                <a:ea typeface="UD デジタル 教科書体 NP" panose="02020400000000000000" pitchFamily="18" charset="-128"/>
              </a:rPr>
              <a:t>・豪雨による甚大な被害の発生（令和２年７月豪雨、令和５年梅雨前線豪雨、</a:t>
            </a:r>
            <a:endParaRPr kumimoji="1" lang="en-US" altLang="ja-JP" sz="700" b="0" dirty="0">
              <a:solidFill>
                <a:schemeClr val="tx1"/>
              </a:solidFill>
              <a:latin typeface="UD デジタル 教科書体 NP" panose="02020400000000000000" pitchFamily="18" charset="-128"/>
              <a:ea typeface="UD デジタル 教科書体 NP" panose="02020400000000000000" pitchFamily="18" charset="-128"/>
            </a:endParaRPr>
          </a:p>
          <a:p>
            <a:r>
              <a:rPr kumimoji="1" lang="ja-JP" altLang="en-US" sz="700" dirty="0">
                <a:solidFill>
                  <a:schemeClr val="tx1"/>
                </a:solidFill>
                <a:latin typeface="UD デジタル 教科書体 NP" panose="02020400000000000000" pitchFamily="18" charset="-128"/>
                <a:ea typeface="UD デジタル 教科書体 NP" panose="02020400000000000000" pitchFamily="18" charset="-128"/>
              </a:rPr>
              <a:t>　</a:t>
            </a:r>
            <a:r>
              <a:rPr kumimoji="1" lang="ja-JP" altLang="en-US" sz="700" b="0" dirty="0">
                <a:solidFill>
                  <a:schemeClr val="tx1"/>
                </a:solidFill>
                <a:latin typeface="UD デジタル 教科書体 NP" panose="02020400000000000000" pitchFamily="18" charset="-128"/>
                <a:ea typeface="UD デジタル 教科書体 NP" panose="02020400000000000000" pitchFamily="18" charset="-128"/>
              </a:rPr>
              <a:t>令和７年８月の豪雨）</a:t>
            </a:r>
            <a:endParaRPr kumimoji="1" lang="ja-JP" altLang="en-US" sz="700" dirty="0">
              <a:solidFill>
                <a:schemeClr val="tx1"/>
              </a:solidFill>
              <a:latin typeface="UD デジタル 教科書体 NP" panose="02020400000000000000" pitchFamily="18" charset="-128"/>
              <a:ea typeface="UD デジタル 教科書体 NP" panose="02020400000000000000" pitchFamily="18" charset="-128"/>
            </a:endParaRPr>
          </a:p>
          <a:p>
            <a:r>
              <a:rPr kumimoji="1" lang="ja-JP" altLang="en-US" sz="750" dirty="0">
                <a:solidFill>
                  <a:schemeClr val="tx1"/>
                </a:solidFill>
                <a:latin typeface="UD デジタル 教科書体 NP" panose="02020400000000000000" pitchFamily="18" charset="-128"/>
                <a:ea typeface="UD デジタル 教科書体 NP" panose="02020400000000000000" pitchFamily="18" charset="-128"/>
              </a:rPr>
              <a:t>・降水と乾燥の極端化による農作物への影響</a:t>
            </a:r>
            <a:endParaRPr kumimoji="1" lang="en-US" altLang="ja-JP" sz="750" dirty="0">
              <a:solidFill>
                <a:schemeClr val="tx1"/>
              </a:solidFill>
              <a:latin typeface="UD デジタル 教科書体 NP" panose="02020400000000000000" pitchFamily="18" charset="-128"/>
              <a:ea typeface="UD デジタル 教科書体 NP" panose="02020400000000000000" pitchFamily="18" charset="-128"/>
            </a:endParaRPr>
          </a:p>
        </p:txBody>
      </p:sp>
      <p:sp>
        <p:nvSpPr>
          <p:cNvPr id="7" name="正方形/長方形 6">
            <a:extLst>
              <a:ext uri="{FF2B5EF4-FFF2-40B4-BE49-F238E27FC236}">
                <a16:creationId xmlns:a16="http://schemas.microsoft.com/office/drawing/2014/main" id="{DF4967F7-06E0-84DF-B107-9D4461827E0E}"/>
              </a:ext>
            </a:extLst>
          </p:cNvPr>
          <p:cNvSpPr/>
          <p:nvPr/>
        </p:nvSpPr>
        <p:spPr>
          <a:xfrm>
            <a:off x="116342" y="4246800"/>
            <a:ext cx="698276" cy="4961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800" u="sng" kern="600" dirty="0">
                <a:solidFill>
                  <a:schemeClr val="tx1"/>
                </a:solidFill>
                <a:latin typeface="UD デジタル 教科書体 NP" panose="02020400000000000000" pitchFamily="18" charset="-128"/>
                <a:ea typeface="UD デジタル 教科書体 NP" panose="02020400000000000000" pitchFamily="18" charset="-128"/>
              </a:rPr>
              <a:t>地球温暖化の現状</a:t>
            </a:r>
          </a:p>
        </p:txBody>
      </p:sp>
      <p:sp>
        <p:nvSpPr>
          <p:cNvPr id="33" name="正方形/長方形 32">
            <a:extLst>
              <a:ext uri="{FF2B5EF4-FFF2-40B4-BE49-F238E27FC236}">
                <a16:creationId xmlns:a16="http://schemas.microsoft.com/office/drawing/2014/main" id="{0EF42E4A-2EEB-30BA-B67F-1DF8072FABF1}"/>
              </a:ext>
            </a:extLst>
          </p:cNvPr>
          <p:cNvSpPr/>
          <p:nvPr/>
        </p:nvSpPr>
        <p:spPr>
          <a:xfrm>
            <a:off x="4841002" y="2845125"/>
            <a:ext cx="4271838" cy="98814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82563" indent="-182563"/>
            <a:r>
              <a:rPr lang="en-US" altLang="ja-JP" sz="600" dirty="0">
                <a:solidFill>
                  <a:schemeClr val="tx1"/>
                </a:solidFill>
                <a:latin typeface="UD デジタル 教科書体 NP" panose="02020400000000000000" pitchFamily="18" charset="-128"/>
                <a:ea typeface="UD デジタル 教科書体 NP" panose="02020400000000000000" pitchFamily="18" charset="-128"/>
                <a:cs typeface="ＭＳ 明朝" panose="02020609040205080304" pitchFamily="17" charset="-128"/>
              </a:rPr>
              <a:t>※</a:t>
            </a:r>
            <a:r>
              <a:rPr lang="ja-JP" altLang="en-US" sz="600" dirty="0">
                <a:solidFill>
                  <a:schemeClr val="tx1"/>
                </a:solidFill>
                <a:latin typeface="UD デジタル 教科書体 NP" panose="02020400000000000000" pitchFamily="18" charset="-128"/>
                <a:ea typeface="UD デジタル 教科書体 NP" panose="02020400000000000000" pitchFamily="18" charset="-128"/>
                <a:cs typeface="ＭＳ 明朝" panose="02020609040205080304" pitchFamily="17" charset="-128"/>
              </a:rPr>
              <a:t>区域内の排出源の特徴を把握するため、温室効果ガスを相当量以上排出する</a:t>
            </a:r>
            <a:r>
              <a:rPr lang="zh-TW" altLang="en-US" sz="600" dirty="0">
                <a:solidFill>
                  <a:schemeClr val="tx1"/>
                </a:solidFill>
                <a:latin typeface="UD デジタル 教科書体 NP" panose="02020400000000000000" pitchFamily="18" charset="-128"/>
                <a:ea typeface="UD デジタル 教科書体 NP" panose="02020400000000000000" pitchFamily="18" charset="-128"/>
                <a:cs typeface="ＭＳ 明朝" panose="02020609040205080304" pitchFamily="17" charset="-128"/>
              </a:rPr>
              <a:t>特定排出事業者</a:t>
            </a:r>
            <a:r>
              <a:rPr lang="ja-JP" altLang="en-US" sz="600" dirty="0">
                <a:solidFill>
                  <a:schemeClr val="tx1"/>
                </a:solidFill>
                <a:latin typeface="UD デジタル 教科書体 NP" panose="02020400000000000000" pitchFamily="18" charset="-128"/>
                <a:ea typeface="UD デジタル 教科書体 NP" panose="02020400000000000000" pitchFamily="18" charset="-128"/>
                <a:cs typeface="ＭＳ 明朝" panose="02020609040205080304" pitchFamily="17" charset="-128"/>
              </a:rPr>
              <a:t>の排出量データを活用</a:t>
            </a:r>
            <a:endParaRPr lang="en-US" altLang="ja-JP" sz="600" dirty="0">
              <a:solidFill>
                <a:schemeClr val="tx1"/>
              </a:solidFill>
              <a:latin typeface="UD デジタル 教科書体 NP" panose="02020400000000000000" pitchFamily="18" charset="-128"/>
              <a:ea typeface="UD デジタル 教科書体 NP" panose="02020400000000000000" pitchFamily="18" charset="-128"/>
              <a:cs typeface="ＭＳ 明朝" panose="02020609040205080304" pitchFamily="17" charset="-128"/>
            </a:endParaRPr>
          </a:p>
          <a:p>
            <a:pPr marL="182563" indent="-182563"/>
            <a:r>
              <a:rPr lang="ja-JP" altLang="en-US" sz="600" dirty="0">
                <a:solidFill>
                  <a:schemeClr val="tx1"/>
                </a:solidFill>
                <a:latin typeface="UD デジタル 教科書体 NP" panose="02020400000000000000" pitchFamily="18" charset="-128"/>
                <a:ea typeface="UD デジタル 教科書体 NP" panose="02020400000000000000" pitchFamily="18" charset="-128"/>
                <a:cs typeface="ＭＳ 明朝" panose="02020609040205080304" pitchFamily="17" charset="-128"/>
              </a:rPr>
              <a:t>している。そのため、都市圏の温室効果ガス排出量を算定できる最新の年度は</a:t>
            </a:r>
            <a:r>
              <a:rPr lang="en-US" altLang="ja-JP" sz="600" dirty="0">
                <a:solidFill>
                  <a:schemeClr val="tx1"/>
                </a:solidFill>
                <a:latin typeface="UD デジタル 教科書体 NP" panose="02020400000000000000" pitchFamily="18" charset="-128"/>
                <a:ea typeface="UD デジタル 教科書体 NP" panose="02020400000000000000" pitchFamily="18" charset="-128"/>
              </a:rPr>
              <a:t>2020</a:t>
            </a:r>
            <a:r>
              <a:rPr lang="ja-JP" altLang="en-US" sz="600" dirty="0">
                <a:solidFill>
                  <a:schemeClr val="tx1"/>
                </a:solidFill>
                <a:latin typeface="UD デジタル 教科書体 NP" panose="02020400000000000000" pitchFamily="18" charset="-128"/>
                <a:ea typeface="UD デジタル 教科書体 NP" panose="02020400000000000000" pitchFamily="18" charset="-128"/>
              </a:rPr>
              <a:t>年度のものとなっている</a:t>
            </a:r>
            <a:r>
              <a:rPr lang="ja-JP" altLang="en-US" sz="600" dirty="0">
                <a:solidFill>
                  <a:schemeClr val="tx1"/>
                </a:solidFill>
                <a:latin typeface="UD デジタル 教科書体 NP" panose="02020400000000000000" pitchFamily="18" charset="-128"/>
                <a:ea typeface="UD デジタル 教科書体 NP" panose="02020400000000000000" pitchFamily="18" charset="-128"/>
                <a:cs typeface="ＭＳ 明朝" panose="02020609040205080304" pitchFamily="17" charset="-128"/>
              </a:rPr>
              <a:t>。</a:t>
            </a:r>
          </a:p>
        </p:txBody>
      </p:sp>
    </p:spTree>
    <p:extLst>
      <p:ext uri="{BB962C8B-B14F-4D97-AF65-F5344CB8AC3E}">
        <p14:creationId xmlns:p14="http://schemas.microsoft.com/office/powerpoint/2010/main" val="32787050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351613AB-20F6-A931-DA22-9FFFB120259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3500"/>
          <a:stretch>
            <a:fillRect/>
          </a:stretch>
        </p:blipFill>
        <p:spPr bwMode="auto">
          <a:xfrm>
            <a:off x="305471" y="1467888"/>
            <a:ext cx="3897510" cy="1600837"/>
          </a:xfrm>
          <a:prstGeom prst="rect">
            <a:avLst/>
          </a:prstGeom>
          <a:noFill/>
          <a:ln>
            <a:noFill/>
          </a:ln>
          <a:extLst>
            <a:ext uri="{53640926-AAD7-44D8-BBD7-CCE9431645EC}">
              <a14:shadowObscured xmlns:a14="http://schemas.microsoft.com/office/drawing/2010/main"/>
            </a:ext>
          </a:extLst>
        </p:spPr>
      </p:pic>
      <p:sp>
        <p:nvSpPr>
          <p:cNvPr id="20" name="テキスト ボックス 19">
            <a:extLst>
              <a:ext uri="{FF2B5EF4-FFF2-40B4-BE49-F238E27FC236}">
                <a16:creationId xmlns:a16="http://schemas.microsoft.com/office/drawing/2014/main" id="{0700F700-DCF8-EB97-CBA3-C02EBB100F46}"/>
              </a:ext>
            </a:extLst>
          </p:cNvPr>
          <p:cNvSpPr txBox="1"/>
          <p:nvPr/>
        </p:nvSpPr>
        <p:spPr>
          <a:xfrm>
            <a:off x="220118" y="336128"/>
            <a:ext cx="4140000" cy="230832"/>
          </a:xfrm>
          <a:prstGeom prst="rect">
            <a:avLst/>
          </a:prstGeom>
          <a:solidFill>
            <a:srgbClr val="00B050"/>
          </a:solidFill>
        </p:spPr>
        <p:txBody>
          <a:bodyPr wrap="square" rtlCol="0">
            <a:spAutoFit/>
          </a:bodyPr>
          <a:lstStyle/>
          <a:p>
            <a:pPr>
              <a:defRPr/>
            </a:pPr>
            <a:r>
              <a:rPr kumimoji="1" lang="ja-JP" altLang="en-US" sz="900" b="1" dirty="0">
                <a:solidFill>
                  <a:schemeClr val="bg1"/>
                </a:solidFill>
                <a:latin typeface="UD デジタル 教科書体 NP" panose="02020400000000000000" pitchFamily="18" charset="-128"/>
                <a:ea typeface="UD デジタル 教科書体 NP" panose="02020400000000000000" pitchFamily="18" charset="-128"/>
              </a:rPr>
              <a:t>第３章　地球温暖化に関する都市圏の現状</a:t>
            </a:r>
          </a:p>
        </p:txBody>
      </p:sp>
      <p:sp>
        <p:nvSpPr>
          <p:cNvPr id="34" name="正方形/長方形 33">
            <a:extLst>
              <a:ext uri="{FF2B5EF4-FFF2-40B4-BE49-F238E27FC236}">
                <a16:creationId xmlns:a16="http://schemas.microsoft.com/office/drawing/2014/main" id="{3D0200D1-2D09-1B09-2AB2-4AB2EE1528C1}"/>
              </a:ext>
            </a:extLst>
          </p:cNvPr>
          <p:cNvSpPr/>
          <p:nvPr/>
        </p:nvSpPr>
        <p:spPr>
          <a:xfrm>
            <a:off x="218917" y="810404"/>
            <a:ext cx="4043554" cy="411708"/>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750" dirty="0">
                <a:solidFill>
                  <a:schemeClr val="tx1"/>
                </a:solidFill>
                <a:latin typeface="UD デジタル 教科書体 NP" panose="02020400000000000000" pitchFamily="18" charset="-128"/>
                <a:ea typeface="UD デジタル 教科書体 NP" panose="02020400000000000000" pitchFamily="18" charset="-128"/>
              </a:rPr>
              <a:t>◇温室効果ガス排出量は</a:t>
            </a:r>
            <a:r>
              <a:rPr kumimoji="1" lang="ja-JP" altLang="en-US" sz="750" dirty="0">
                <a:solidFill>
                  <a:schemeClr val="tx1"/>
                </a:solidFill>
                <a:highlight>
                  <a:srgbClr val="DCF0EA"/>
                </a:highlight>
                <a:latin typeface="UD デジタル 教科書体 NP" panose="02020400000000000000" pitchFamily="18" charset="-128"/>
                <a:ea typeface="UD デジタル 教科書体 NP" panose="02020400000000000000" pitchFamily="18" charset="-128"/>
              </a:rPr>
              <a:t>平成</a:t>
            </a:r>
            <a:r>
              <a:rPr kumimoji="1" lang="en-US" altLang="ja-JP" sz="750" dirty="0">
                <a:solidFill>
                  <a:schemeClr val="tx1"/>
                </a:solidFill>
                <a:highlight>
                  <a:srgbClr val="DCF0EA"/>
                </a:highlight>
                <a:latin typeface="UD デジタル 教科書体 NP" panose="02020400000000000000" pitchFamily="18" charset="-128"/>
                <a:ea typeface="UD デジタル 教科書体 NP" panose="02020400000000000000" pitchFamily="18" charset="-128"/>
              </a:rPr>
              <a:t>30</a:t>
            </a:r>
            <a:r>
              <a:rPr kumimoji="1" lang="ja-JP" altLang="en-US" sz="750" dirty="0">
                <a:solidFill>
                  <a:schemeClr val="tx1"/>
                </a:solidFill>
                <a:highlight>
                  <a:srgbClr val="DCF0EA"/>
                </a:highlight>
                <a:latin typeface="UD デジタル 教科書体 NP" panose="02020400000000000000" pitchFamily="18" charset="-128"/>
                <a:ea typeface="UD デジタル 教科書体 NP" panose="02020400000000000000" pitchFamily="18" charset="-128"/>
              </a:rPr>
              <a:t>年度（</a:t>
            </a:r>
            <a:r>
              <a:rPr kumimoji="1" lang="en-US" altLang="ja-JP" sz="750" dirty="0">
                <a:solidFill>
                  <a:schemeClr val="tx1"/>
                </a:solidFill>
                <a:highlight>
                  <a:srgbClr val="DCF0EA"/>
                </a:highlight>
                <a:latin typeface="UD デジタル 教科書体 NP" panose="02020400000000000000" pitchFamily="18" charset="-128"/>
                <a:ea typeface="UD デジタル 教科書体 NP" panose="02020400000000000000" pitchFamily="18" charset="-128"/>
              </a:rPr>
              <a:t>2018</a:t>
            </a:r>
            <a:r>
              <a:rPr kumimoji="1" lang="ja-JP" altLang="en-US" sz="750" dirty="0">
                <a:solidFill>
                  <a:schemeClr val="tx1"/>
                </a:solidFill>
                <a:highlight>
                  <a:srgbClr val="DCF0EA"/>
                </a:highlight>
                <a:latin typeface="UD デジタル 教科書体 NP" panose="02020400000000000000" pitchFamily="18" charset="-128"/>
                <a:ea typeface="UD デジタル 教科書体 NP" panose="02020400000000000000" pitchFamily="18" charset="-128"/>
              </a:rPr>
              <a:t>年度）までは減少傾向</a:t>
            </a:r>
            <a:endParaRPr kumimoji="1" lang="en-US" altLang="ja-JP" sz="750" dirty="0">
              <a:solidFill>
                <a:schemeClr val="tx1"/>
              </a:solidFill>
              <a:highlight>
                <a:srgbClr val="DCF0EA"/>
              </a:highlight>
              <a:latin typeface="UD デジタル 教科書体 NP" panose="02020400000000000000" pitchFamily="18" charset="-128"/>
              <a:ea typeface="UD デジタル 教科書体 NP" panose="02020400000000000000" pitchFamily="18" charset="-128"/>
            </a:endParaRPr>
          </a:p>
          <a:p>
            <a:r>
              <a:rPr kumimoji="1" lang="ja-JP" altLang="en-US" sz="750" dirty="0">
                <a:solidFill>
                  <a:schemeClr val="tx1"/>
                </a:solidFill>
                <a:latin typeface="UD デジタル 教科書体 NP" panose="02020400000000000000" pitchFamily="18" charset="-128"/>
                <a:ea typeface="UD デジタル 教科書体 NP" panose="02020400000000000000" pitchFamily="18" charset="-128"/>
              </a:rPr>
              <a:t>◇令和元年度（</a:t>
            </a:r>
            <a:r>
              <a:rPr kumimoji="1" lang="en-US" altLang="ja-JP" sz="750" dirty="0">
                <a:solidFill>
                  <a:schemeClr val="tx1"/>
                </a:solidFill>
                <a:latin typeface="UD デジタル 教科書体 NP" panose="02020400000000000000" pitchFamily="18" charset="-128"/>
                <a:ea typeface="UD デジタル 教科書体 NP" panose="02020400000000000000" pitchFamily="18" charset="-128"/>
              </a:rPr>
              <a:t>2019</a:t>
            </a:r>
            <a:r>
              <a:rPr kumimoji="1" lang="ja-JP" altLang="en-US" sz="750" dirty="0">
                <a:solidFill>
                  <a:schemeClr val="tx1"/>
                </a:solidFill>
                <a:latin typeface="UD デジタル 教科書体 NP" panose="02020400000000000000" pitchFamily="18" charset="-128"/>
                <a:ea typeface="UD デジタル 教科書体 NP" panose="02020400000000000000" pitchFamily="18" charset="-128"/>
              </a:rPr>
              <a:t>年度）からは、</a:t>
            </a:r>
            <a:r>
              <a:rPr kumimoji="1" lang="ja-JP" altLang="en-US" sz="750" dirty="0">
                <a:solidFill>
                  <a:schemeClr val="tx1"/>
                </a:solidFill>
                <a:highlight>
                  <a:srgbClr val="DCF0EA"/>
                </a:highlight>
                <a:latin typeface="UD デジタル 教科書体 NP" panose="02020400000000000000" pitchFamily="18" charset="-128"/>
                <a:ea typeface="UD デジタル 教科書体 NP" panose="02020400000000000000" pitchFamily="18" charset="-128"/>
              </a:rPr>
              <a:t>産業部門、業務その他部門及び家庭部門の変動に</a:t>
            </a:r>
            <a:endParaRPr kumimoji="1" lang="en-US" altLang="ja-JP" sz="750" dirty="0">
              <a:solidFill>
                <a:schemeClr val="tx1"/>
              </a:solidFill>
              <a:highlight>
                <a:srgbClr val="DCF0EA"/>
              </a:highlight>
              <a:latin typeface="UD デジタル 教科書体 NP" panose="02020400000000000000" pitchFamily="18" charset="-128"/>
              <a:ea typeface="UD デジタル 教科書体 NP" panose="02020400000000000000" pitchFamily="18" charset="-128"/>
            </a:endParaRPr>
          </a:p>
          <a:p>
            <a:r>
              <a:rPr kumimoji="1" lang="ja-JP" altLang="en-US" sz="750" dirty="0">
                <a:solidFill>
                  <a:schemeClr val="tx1"/>
                </a:solidFill>
                <a:latin typeface="UD デジタル 教科書体 NP" panose="02020400000000000000" pitchFamily="18" charset="-128"/>
                <a:ea typeface="UD デジタル 教科書体 NP" panose="02020400000000000000" pitchFamily="18" charset="-128"/>
              </a:rPr>
              <a:t>　</a:t>
            </a:r>
            <a:r>
              <a:rPr kumimoji="1" lang="ja-JP" altLang="en-US" sz="750" dirty="0">
                <a:solidFill>
                  <a:schemeClr val="tx1"/>
                </a:solidFill>
                <a:highlight>
                  <a:srgbClr val="DCF0EA"/>
                </a:highlight>
                <a:latin typeface="UD デジタル 教科書体 NP" panose="02020400000000000000" pitchFamily="18" charset="-128"/>
                <a:ea typeface="UD デジタル 教科書体 NP" panose="02020400000000000000" pitchFamily="18" charset="-128"/>
              </a:rPr>
              <a:t>合わせ、排出量全体で増減を繰り返している。</a:t>
            </a:r>
          </a:p>
        </p:txBody>
      </p:sp>
      <p:sp>
        <p:nvSpPr>
          <p:cNvPr id="2" name="正方形/長方形 1">
            <a:extLst>
              <a:ext uri="{FF2B5EF4-FFF2-40B4-BE49-F238E27FC236}">
                <a16:creationId xmlns:a16="http://schemas.microsoft.com/office/drawing/2014/main" id="{0986BA15-CADA-BF02-F20C-EC95E71FAE54}"/>
              </a:ext>
            </a:extLst>
          </p:cNvPr>
          <p:cNvSpPr/>
          <p:nvPr/>
        </p:nvSpPr>
        <p:spPr>
          <a:xfrm>
            <a:off x="218917" y="579572"/>
            <a:ext cx="1499816" cy="23083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chemeClr val="tx1"/>
                </a:solidFill>
                <a:latin typeface="UD デジタル 教科書体 NP" panose="02020400000000000000" pitchFamily="18" charset="-128"/>
                <a:ea typeface="UD デジタル 教科書体 NP" panose="02020400000000000000" pitchFamily="18" charset="-128"/>
              </a:rPr>
              <a:t>温室効果ガス排出状況</a:t>
            </a:r>
          </a:p>
        </p:txBody>
      </p:sp>
      <p:sp>
        <p:nvSpPr>
          <p:cNvPr id="4" name="正方形/長方形 3">
            <a:extLst>
              <a:ext uri="{FF2B5EF4-FFF2-40B4-BE49-F238E27FC236}">
                <a16:creationId xmlns:a16="http://schemas.microsoft.com/office/drawing/2014/main" id="{20830EDD-D7DB-EF39-5101-213B906280BE}"/>
              </a:ext>
            </a:extLst>
          </p:cNvPr>
          <p:cNvSpPr/>
          <p:nvPr/>
        </p:nvSpPr>
        <p:spPr>
          <a:xfrm>
            <a:off x="200025" y="4909211"/>
            <a:ext cx="2128028" cy="23083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chemeClr val="tx1"/>
                </a:solidFill>
                <a:latin typeface="UD デジタル 教科書体 NP" panose="02020400000000000000" pitchFamily="18" charset="-128"/>
                <a:ea typeface="UD デジタル 教科書体 NP" panose="02020400000000000000" pitchFamily="18" charset="-128"/>
              </a:rPr>
              <a:t>部門・分野別の温室効果ガス排出状況</a:t>
            </a:r>
          </a:p>
        </p:txBody>
      </p:sp>
      <p:sp>
        <p:nvSpPr>
          <p:cNvPr id="21" name="正方形/長方形 20">
            <a:extLst>
              <a:ext uri="{FF2B5EF4-FFF2-40B4-BE49-F238E27FC236}">
                <a16:creationId xmlns:a16="http://schemas.microsoft.com/office/drawing/2014/main" id="{8D0C4126-0C41-BAAC-C3FF-F572FB774C44}"/>
              </a:ext>
            </a:extLst>
          </p:cNvPr>
          <p:cNvSpPr/>
          <p:nvPr/>
        </p:nvSpPr>
        <p:spPr>
          <a:xfrm>
            <a:off x="200025" y="5140043"/>
            <a:ext cx="871538" cy="25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u="sng" kern="600" dirty="0">
                <a:solidFill>
                  <a:schemeClr val="tx1"/>
                </a:solidFill>
                <a:latin typeface="UD デジタル 教科書体 NP" panose="02020400000000000000" pitchFamily="18" charset="-128"/>
                <a:ea typeface="UD デジタル 教科書体 NP" panose="02020400000000000000" pitchFamily="18" charset="-128"/>
              </a:rPr>
              <a:t>①産業部門</a:t>
            </a:r>
          </a:p>
        </p:txBody>
      </p:sp>
      <p:pic>
        <p:nvPicPr>
          <p:cNvPr id="28" name="図 27" descr="グラフ&#10;&#10;AI 生成コンテンツは誤りを含む可能性があります。">
            <a:extLst>
              <a:ext uri="{FF2B5EF4-FFF2-40B4-BE49-F238E27FC236}">
                <a16:creationId xmlns:a16="http://schemas.microsoft.com/office/drawing/2014/main" id="{A97CA8AD-D7A9-0F38-6B35-E8E3A615602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7355" y="5698086"/>
            <a:ext cx="3240000" cy="1099503"/>
          </a:xfrm>
          <a:prstGeom prst="rect">
            <a:avLst/>
          </a:prstGeom>
          <a:noFill/>
          <a:ln>
            <a:noFill/>
          </a:ln>
        </p:spPr>
      </p:pic>
      <p:sp>
        <p:nvSpPr>
          <p:cNvPr id="29" name="正方形/長方形 28">
            <a:extLst>
              <a:ext uri="{FF2B5EF4-FFF2-40B4-BE49-F238E27FC236}">
                <a16:creationId xmlns:a16="http://schemas.microsoft.com/office/drawing/2014/main" id="{1C1818BD-B658-28BA-15C2-2123513ACB8A}"/>
              </a:ext>
            </a:extLst>
          </p:cNvPr>
          <p:cNvSpPr/>
          <p:nvPr/>
        </p:nvSpPr>
        <p:spPr>
          <a:xfrm>
            <a:off x="180000" y="5312434"/>
            <a:ext cx="4315681" cy="41170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750" dirty="0">
                <a:solidFill>
                  <a:schemeClr val="tx1"/>
                </a:solidFill>
                <a:latin typeface="UD デジタル 教科書体 NP" panose="02020400000000000000" pitchFamily="18" charset="-128"/>
                <a:ea typeface="UD デジタル 教科書体 NP" panose="02020400000000000000" pitchFamily="18" charset="-128"/>
              </a:rPr>
              <a:t>◇産業部門から排出される温室効果ガスのうち、</a:t>
            </a:r>
            <a:r>
              <a:rPr kumimoji="1" lang="ja-JP" altLang="en-US" sz="750" dirty="0">
                <a:solidFill>
                  <a:schemeClr val="tx1"/>
                </a:solidFill>
                <a:highlight>
                  <a:srgbClr val="DCF0EA"/>
                </a:highlight>
                <a:latin typeface="UD デジタル 教科書体 NP" panose="02020400000000000000" pitchFamily="18" charset="-128"/>
                <a:ea typeface="UD デジタル 教科書体 NP" panose="02020400000000000000" pitchFamily="18" charset="-128"/>
              </a:rPr>
              <a:t>約</a:t>
            </a:r>
            <a:r>
              <a:rPr kumimoji="1" lang="en-US" altLang="ja-JP" sz="750" dirty="0">
                <a:solidFill>
                  <a:schemeClr val="tx1"/>
                </a:solidFill>
                <a:highlight>
                  <a:srgbClr val="DCF0EA"/>
                </a:highlight>
                <a:latin typeface="UD デジタル 教科書体 NP" panose="02020400000000000000" pitchFamily="18" charset="-128"/>
                <a:ea typeface="UD デジタル 教科書体 NP" panose="02020400000000000000" pitchFamily="18" charset="-128"/>
              </a:rPr>
              <a:t>87%</a:t>
            </a:r>
            <a:r>
              <a:rPr kumimoji="1" lang="ja-JP" altLang="en-US" sz="750" dirty="0">
                <a:solidFill>
                  <a:schemeClr val="tx1"/>
                </a:solidFill>
                <a:highlight>
                  <a:srgbClr val="DCF0EA"/>
                </a:highlight>
                <a:latin typeface="UD デジタル 教科書体 NP" panose="02020400000000000000" pitchFamily="18" charset="-128"/>
                <a:ea typeface="UD デジタル 教科書体 NP" panose="02020400000000000000" pitchFamily="18" charset="-128"/>
              </a:rPr>
              <a:t>を製造業</a:t>
            </a:r>
            <a:r>
              <a:rPr kumimoji="1" lang="ja-JP" altLang="en-US" sz="750" dirty="0">
                <a:solidFill>
                  <a:schemeClr val="tx1"/>
                </a:solidFill>
                <a:latin typeface="UD デジタル 教科書体 NP" panose="02020400000000000000" pitchFamily="18" charset="-128"/>
                <a:ea typeface="UD デジタル 教科書体 NP" panose="02020400000000000000" pitchFamily="18" charset="-128"/>
              </a:rPr>
              <a:t>が占める</a:t>
            </a:r>
          </a:p>
          <a:p>
            <a:r>
              <a:rPr kumimoji="1" lang="ja-JP" altLang="en-US" sz="750" dirty="0">
                <a:solidFill>
                  <a:schemeClr val="tx1"/>
                </a:solidFill>
                <a:latin typeface="UD デジタル 教科書体 NP" panose="02020400000000000000" pitchFamily="18" charset="-128"/>
                <a:ea typeface="UD デジタル 教科書体 NP" panose="02020400000000000000" pitchFamily="18" charset="-128"/>
              </a:rPr>
              <a:t>◇熊本市、合志市、大津町、宇土市の排出割合が高くなっており、都市圏全体の過半数を占める</a:t>
            </a:r>
            <a:endParaRPr kumimoji="1" lang="en-US" altLang="ja-JP" sz="750" dirty="0">
              <a:solidFill>
                <a:schemeClr val="tx1"/>
              </a:solidFill>
              <a:latin typeface="UD デジタル 教科書体 NP" panose="02020400000000000000" pitchFamily="18" charset="-128"/>
              <a:ea typeface="UD デジタル 教科書体 NP" panose="02020400000000000000" pitchFamily="18" charset="-128"/>
            </a:endParaRPr>
          </a:p>
          <a:p>
            <a:r>
              <a:rPr kumimoji="1" lang="ja-JP" altLang="en-US" sz="750" dirty="0">
                <a:solidFill>
                  <a:schemeClr val="tx1"/>
                </a:solidFill>
                <a:latin typeface="UD デジタル 教科書体 NP" panose="02020400000000000000" pitchFamily="18" charset="-128"/>
                <a:ea typeface="UD デジタル 教科書体 NP" panose="02020400000000000000" pitchFamily="18" charset="-128"/>
              </a:rPr>
              <a:t>◇化石燃料消費量及び電力消費量は、いずれも減少傾向にある</a:t>
            </a:r>
          </a:p>
        </p:txBody>
      </p:sp>
      <p:sp>
        <p:nvSpPr>
          <p:cNvPr id="30" name="正方形/長方形 29">
            <a:extLst>
              <a:ext uri="{FF2B5EF4-FFF2-40B4-BE49-F238E27FC236}">
                <a16:creationId xmlns:a16="http://schemas.microsoft.com/office/drawing/2014/main" id="{F10A7A27-E219-9DDA-37F3-6BA29E60F40A}"/>
              </a:ext>
            </a:extLst>
          </p:cNvPr>
          <p:cNvSpPr/>
          <p:nvPr/>
        </p:nvSpPr>
        <p:spPr>
          <a:xfrm>
            <a:off x="4515706" y="618182"/>
            <a:ext cx="2987508" cy="25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u="sng" kern="600" dirty="0">
                <a:solidFill>
                  <a:schemeClr val="tx1"/>
                </a:solidFill>
                <a:latin typeface="UD デジタル 教科書体 NP" panose="02020400000000000000" pitchFamily="18" charset="-128"/>
                <a:ea typeface="UD デジタル 教科書体 NP" panose="02020400000000000000" pitchFamily="18" charset="-128"/>
              </a:rPr>
              <a:t>②業務その他部門</a:t>
            </a:r>
          </a:p>
        </p:txBody>
      </p:sp>
      <p:sp>
        <p:nvSpPr>
          <p:cNvPr id="31" name="正方形/長方形 30">
            <a:extLst>
              <a:ext uri="{FF2B5EF4-FFF2-40B4-BE49-F238E27FC236}">
                <a16:creationId xmlns:a16="http://schemas.microsoft.com/office/drawing/2014/main" id="{62885F6B-C465-B5AC-1B09-8F151FBC6D84}"/>
              </a:ext>
            </a:extLst>
          </p:cNvPr>
          <p:cNvSpPr/>
          <p:nvPr/>
        </p:nvSpPr>
        <p:spPr>
          <a:xfrm>
            <a:off x="4623971" y="780505"/>
            <a:ext cx="4340029" cy="32243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750" dirty="0">
                <a:solidFill>
                  <a:schemeClr val="tx1"/>
                </a:solidFill>
                <a:latin typeface="UD デジタル 教科書体 NP" panose="02020400000000000000" pitchFamily="18" charset="-128"/>
                <a:ea typeface="UD デジタル 教科書体 NP" panose="02020400000000000000" pitchFamily="18" charset="-128"/>
              </a:rPr>
              <a:t>◇</a:t>
            </a:r>
            <a:r>
              <a:rPr kumimoji="1" lang="en-US" altLang="ja-JP" sz="750" dirty="0">
                <a:solidFill>
                  <a:schemeClr val="tx1"/>
                </a:solidFill>
                <a:latin typeface="UD デジタル 教科書体 NP" panose="02020400000000000000" pitchFamily="18" charset="-128"/>
                <a:ea typeface="UD デジタル 教科書体 NP" panose="02020400000000000000" pitchFamily="18" charset="-128"/>
              </a:rPr>
              <a:t>2013</a:t>
            </a:r>
            <a:r>
              <a:rPr kumimoji="1" lang="ja-JP" altLang="en-US" sz="750" dirty="0">
                <a:solidFill>
                  <a:schemeClr val="tx1"/>
                </a:solidFill>
                <a:latin typeface="UD デジタル 教科書体 NP" panose="02020400000000000000" pitchFamily="18" charset="-128"/>
                <a:ea typeface="UD デジタル 教科書体 NP" panose="02020400000000000000" pitchFamily="18" charset="-128"/>
              </a:rPr>
              <a:t>年度と比較して約</a:t>
            </a:r>
            <a:r>
              <a:rPr kumimoji="1" lang="en-US" altLang="ja-JP" sz="750" dirty="0">
                <a:solidFill>
                  <a:schemeClr val="tx1"/>
                </a:solidFill>
                <a:latin typeface="UD デジタル 教科書体 NP" panose="02020400000000000000" pitchFamily="18" charset="-128"/>
                <a:ea typeface="UD デジタル 教科書体 NP" panose="02020400000000000000" pitchFamily="18" charset="-128"/>
              </a:rPr>
              <a:t>32</a:t>
            </a:r>
            <a:r>
              <a:rPr kumimoji="1" lang="ja-JP" altLang="en-US" sz="750" dirty="0">
                <a:solidFill>
                  <a:schemeClr val="tx1"/>
                </a:solidFill>
                <a:latin typeface="UD デジタル 教科書体 NP" panose="02020400000000000000" pitchFamily="18" charset="-128"/>
                <a:ea typeface="UD デジタル 教科書体 NP" panose="02020400000000000000" pitchFamily="18" charset="-128"/>
              </a:rPr>
              <a:t>％減少している</a:t>
            </a:r>
            <a:endParaRPr kumimoji="1" lang="ja-JP" altLang="en-US" sz="750" strike="sngStrike" dirty="0">
              <a:solidFill>
                <a:schemeClr val="tx1"/>
              </a:solidFill>
              <a:latin typeface="UD デジタル 教科書体 NP" panose="02020400000000000000" pitchFamily="18" charset="-128"/>
              <a:ea typeface="UD デジタル 教科書体 NP" panose="02020400000000000000" pitchFamily="18" charset="-128"/>
            </a:endParaRPr>
          </a:p>
          <a:p>
            <a:r>
              <a:rPr kumimoji="1" lang="ja-JP" altLang="en-US" sz="750" dirty="0">
                <a:solidFill>
                  <a:schemeClr val="tx1"/>
                </a:solidFill>
                <a:latin typeface="UD デジタル 教科書体 NP" panose="02020400000000000000" pitchFamily="18" charset="-128"/>
                <a:ea typeface="UD デジタル 教科書体 NP" panose="02020400000000000000" pitchFamily="18" charset="-128"/>
              </a:rPr>
              <a:t>◇</a:t>
            </a:r>
            <a:r>
              <a:rPr kumimoji="1" lang="en-US" altLang="ja-JP" sz="750" dirty="0">
                <a:solidFill>
                  <a:schemeClr val="tx1"/>
                </a:solidFill>
                <a:latin typeface="UD デジタル 教科書体 NP" panose="02020400000000000000" pitchFamily="18" charset="-128"/>
                <a:ea typeface="UD デジタル 教科書体 NP" panose="02020400000000000000" pitchFamily="18" charset="-128"/>
              </a:rPr>
              <a:t>2013</a:t>
            </a:r>
            <a:r>
              <a:rPr kumimoji="1" lang="ja-JP" altLang="en-US" sz="750" dirty="0">
                <a:solidFill>
                  <a:schemeClr val="tx1"/>
                </a:solidFill>
                <a:latin typeface="UD デジタル 教科書体 NP" panose="02020400000000000000" pitchFamily="18" charset="-128"/>
                <a:ea typeface="UD デジタル 教科書体 NP" panose="02020400000000000000" pitchFamily="18" charset="-128"/>
              </a:rPr>
              <a:t>年度と比較して、電力消費量は約</a:t>
            </a:r>
            <a:r>
              <a:rPr kumimoji="1" lang="en-US" altLang="ja-JP" sz="750" dirty="0">
                <a:solidFill>
                  <a:schemeClr val="tx1"/>
                </a:solidFill>
                <a:latin typeface="UD デジタル 教科書体 NP" panose="02020400000000000000" pitchFamily="18" charset="-128"/>
                <a:ea typeface="UD デジタル 教科書体 NP" panose="02020400000000000000" pitchFamily="18" charset="-128"/>
              </a:rPr>
              <a:t>26</a:t>
            </a:r>
            <a:r>
              <a:rPr kumimoji="1" lang="ja-JP" altLang="en-US" sz="750" dirty="0">
                <a:solidFill>
                  <a:schemeClr val="tx1"/>
                </a:solidFill>
                <a:latin typeface="UD デジタル 教科書体 NP" panose="02020400000000000000" pitchFamily="18" charset="-128"/>
                <a:ea typeface="UD デジタル 教科書体 NP" panose="02020400000000000000" pitchFamily="18" charset="-128"/>
              </a:rPr>
              <a:t>％、化石燃料消費量は約</a:t>
            </a:r>
            <a:r>
              <a:rPr kumimoji="1" lang="en-US" altLang="ja-JP" sz="750" dirty="0">
                <a:solidFill>
                  <a:schemeClr val="tx1"/>
                </a:solidFill>
                <a:latin typeface="UD デジタル 教科書体 NP" panose="02020400000000000000" pitchFamily="18" charset="-128"/>
                <a:ea typeface="UD デジタル 教科書体 NP" panose="02020400000000000000" pitchFamily="18" charset="-128"/>
              </a:rPr>
              <a:t>12</a:t>
            </a:r>
            <a:r>
              <a:rPr kumimoji="1" lang="ja-JP" altLang="en-US" sz="750" dirty="0">
                <a:solidFill>
                  <a:schemeClr val="tx1"/>
                </a:solidFill>
                <a:latin typeface="UD デジタル 教科書体 NP" panose="02020400000000000000" pitchFamily="18" charset="-128"/>
                <a:ea typeface="UD デジタル 教科書体 NP" panose="02020400000000000000" pitchFamily="18" charset="-128"/>
              </a:rPr>
              <a:t>％減少している</a:t>
            </a:r>
            <a:endParaRPr kumimoji="1" lang="ja-JP" altLang="en-US" sz="750" strike="sngStrike" dirty="0">
              <a:solidFill>
                <a:schemeClr val="tx1"/>
              </a:solidFill>
              <a:latin typeface="UD デジタル 教科書体 NP" panose="02020400000000000000" pitchFamily="18" charset="-128"/>
              <a:ea typeface="UD デジタル 教科書体 NP" panose="02020400000000000000" pitchFamily="18" charset="-128"/>
            </a:endParaRPr>
          </a:p>
        </p:txBody>
      </p:sp>
      <p:pic>
        <p:nvPicPr>
          <p:cNvPr id="38" name="図 37" descr="グラフ, 折れ線グラフ&#10;&#10;AI 生成コンテンツは誤りを含む可能性があります。">
            <a:extLst>
              <a:ext uri="{FF2B5EF4-FFF2-40B4-BE49-F238E27FC236}">
                <a16:creationId xmlns:a16="http://schemas.microsoft.com/office/drawing/2014/main" id="{B72E2052-4857-C00B-63A4-922F512C4F5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064895" y="1040306"/>
            <a:ext cx="3240000" cy="1131749"/>
          </a:xfrm>
          <a:prstGeom prst="rect">
            <a:avLst/>
          </a:prstGeom>
          <a:noFill/>
          <a:ln>
            <a:noFill/>
          </a:ln>
        </p:spPr>
      </p:pic>
      <p:sp>
        <p:nvSpPr>
          <p:cNvPr id="22" name="正方形/長方形 21">
            <a:extLst>
              <a:ext uri="{FF2B5EF4-FFF2-40B4-BE49-F238E27FC236}">
                <a16:creationId xmlns:a16="http://schemas.microsoft.com/office/drawing/2014/main" id="{BCDBEA59-4AC6-C29E-B7C9-DB793355FCB6}"/>
              </a:ext>
            </a:extLst>
          </p:cNvPr>
          <p:cNvSpPr/>
          <p:nvPr/>
        </p:nvSpPr>
        <p:spPr>
          <a:xfrm>
            <a:off x="792149" y="1221297"/>
            <a:ext cx="2987508" cy="25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900" u="sng" kern="600" dirty="0">
                <a:solidFill>
                  <a:schemeClr val="tx1"/>
                </a:solidFill>
                <a:latin typeface="UD デジタル 教科書体 NP" panose="02020400000000000000" pitchFamily="18" charset="-128"/>
                <a:ea typeface="UD デジタル 教科書体 NP" panose="02020400000000000000" pitchFamily="18" charset="-128"/>
              </a:rPr>
              <a:t>23</a:t>
            </a:r>
            <a:r>
              <a:rPr lang="ja-JP" altLang="en-US" sz="900" u="sng" kern="600" dirty="0">
                <a:solidFill>
                  <a:schemeClr val="tx1"/>
                </a:solidFill>
                <a:latin typeface="UD デジタル 教科書体 NP" panose="02020400000000000000" pitchFamily="18" charset="-128"/>
                <a:ea typeface="UD デジタル 教科書体 NP" panose="02020400000000000000" pitchFamily="18" charset="-128"/>
              </a:rPr>
              <a:t>市町村における温室効果ガス排出量の推移</a:t>
            </a:r>
          </a:p>
        </p:txBody>
      </p:sp>
      <p:sp>
        <p:nvSpPr>
          <p:cNvPr id="33" name="正方形/長方形 32">
            <a:extLst>
              <a:ext uri="{FF2B5EF4-FFF2-40B4-BE49-F238E27FC236}">
                <a16:creationId xmlns:a16="http://schemas.microsoft.com/office/drawing/2014/main" id="{A5C7BED7-4CA1-8B93-6C8B-491C94926DF0}"/>
              </a:ext>
            </a:extLst>
          </p:cNvPr>
          <p:cNvSpPr/>
          <p:nvPr/>
        </p:nvSpPr>
        <p:spPr>
          <a:xfrm>
            <a:off x="4515706" y="2243871"/>
            <a:ext cx="2987508" cy="25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u="sng" kern="600" dirty="0">
                <a:solidFill>
                  <a:schemeClr val="tx1"/>
                </a:solidFill>
                <a:latin typeface="UD デジタル 教科書体 NP" panose="02020400000000000000" pitchFamily="18" charset="-128"/>
                <a:ea typeface="UD デジタル 教科書体 NP" panose="02020400000000000000" pitchFamily="18" charset="-128"/>
              </a:rPr>
              <a:t>③家庭部門</a:t>
            </a:r>
          </a:p>
        </p:txBody>
      </p:sp>
      <p:pic>
        <p:nvPicPr>
          <p:cNvPr id="35" name="図 34" descr="グラフ, 折れ線グラフ&#10;&#10;AI 生成コンテンツは誤りを含む可能性があります。">
            <a:extLst>
              <a:ext uri="{FF2B5EF4-FFF2-40B4-BE49-F238E27FC236}">
                <a16:creationId xmlns:a16="http://schemas.microsoft.com/office/drawing/2014/main" id="{A5F600E9-7407-C01D-82E2-9034A10ADEA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11749" y="2881240"/>
            <a:ext cx="3240000" cy="1207863"/>
          </a:xfrm>
          <a:prstGeom prst="rect">
            <a:avLst/>
          </a:prstGeom>
        </p:spPr>
      </p:pic>
      <p:sp>
        <p:nvSpPr>
          <p:cNvPr id="36" name="正方形/長方形 35">
            <a:extLst>
              <a:ext uri="{FF2B5EF4-FFF2-40B4-BE49-F238E27FC236}">
                <a16:creationId xmlns:a16="http://schemas.microsoft.com/office/drawing/2014/main" id="{99889184-732B-2EBE-C571-8717BB6493BE}"/>
              </a:ext>
            </a:extLst>
          </p:cNvPr>
          <p:cNvSpPr/>
          <p:nvPr/>
        </p:nvSpPr>
        <p:spPr>
          <a:xfrm>
            <a:off x="4515706" y="4125455"/>
            <a:ext cx="2987508" cy="3077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u="sng" kern="600" dirty="0">
                <a:solidFill>
                  <a:schemeClr val="tx1"/>
                </a:solidFill>
                <a:latin typeface="UD デジタル 教科書体 NP" panose="02020400000000000000" pitchFamily="18" charset="-128"/>
                <a:ea typeface="UD デジタル 教科書体 NP" panose="02020400000000000000" pitchFamily="18" charset="-128"/>
              </a:rPr>
              <a:t>④運輸部門</a:t>
            </a:r>
          </a:p>
        </p:txBody>
      </p:sp>
      <p:sp>
        <p:nvSpPr>
          <p:cNvPr id="37" name="正方形/長方形 36">
            <a:extLst>
              <a:ext uri="{FF2B5EF4-FFF2-40B4-BE49-F238E27FC236}">
                <a16:creationId xmlns:a16="http://schemas.microsoft.com/office/drawing/2014/main" id="{1EE8C8CD-2E55-ACED-AE79-C30F603E9455}"/>
              </a:ext>
            </a:extLst>
          </p:cNvPr>
          <p:cNvSpPr/>
          <p:nvPr/>
        </p:nvSpPr>
        <p:spPr>
          <a:xfrm>
            <a:off x="4581787" y="4360552"/>
            <a:ext cx="4154565" cy="763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750" dirty="0">
                <a:solidFill>
                  <a:schemeClr val="tx1"/>
                </a:solidFill>
                <a:latin typeface="UD デジタル 教科書体 NP" panose="02020400000000000000" pitchFamily="18" charset="-128"/>
                <a:ea typeface="UD デジタル 教科書体 NP" panose="02020400000000000000" pitchFamily="18" charset="-128"/>
              </a:rPr>
              <a:t>◇排出量の大半は、自動車の使用によるもの</a:t>
            </a:r>
            <a:endParaRPr kumimoji="1" lang="en-US" altLang="ja-JP" sz="750" dirty="0">
              <a:solidFill>
                <a:schemeClr val="tx1"/>
              </a:solidFill>
              <a:latin typeface="UD デジタル 教科書体 NP" panose="02020400000000000000" pitchFamily="18" charset="-128"/>
              <a:ea typeface="UD デジタル 教科書体 NP" panose="02020400000000000000" pitchFamily="18" charset="-128"/>
            </a:endParaRPr>
          </a:p>
          <a:p>
            <a:r>
              <a:rPr kumimoji="1" lang="ja-JP" altLang="en-US" sz="750" dirty="0">
                <a:solidFill>
                  <a:schemeClr val="tx1"/>
                </a:solidFill>
                <a:latin typeface="UD デジタル 教科書体 NP" panose="02020400000000000000" pitchFamily="18" charset="-128"/>
                <a:ea typeface="UD デジタル 教科書体 NP" panose="02020400000000000000" pitchFamily="18" charset="-128"/>
              </a:rPr>
              <a:t>◇</a:t>
            </a:r>
            <a:r>
              <a:rPr kumimoji="1" lang="en-US" altLang="ja-JP" sz="750" dirty="0">
                <a:solidFill>
                  <a:schemeClr val="tx1"/>
                </a:solidFill>
                <a:latin typeface="UD デジタル 教科書体 NP" panose="02020400000000000000" pitchFamily="18" charset="-128"/>
                <a:ea typeface="UD デジタル 教科書体 NP" panose="02020400000000000000" pitchFamily="18" charset="-128"/>
              </a:rPr>
              <a:t>2022</a:t>
            </a:r>
            <a:r>
              <a:rPr kumimoji="1" lang="ja-JP" altLang="en-US" sz="750" dirty="0">
                <a:solidFill>
                  <a:schemeClr val="tx1"/>
                </a:solidFill>
                <a:latin typeface="UD デジタル 教科書体 NP" panose="02020400000000000000" pitchFamily="18" charset="-128"/>
                <a:ea typeface="UD デジタル 教科書体 NP" panose="02020400000000000000" pitchFamily="18" charset="-128"/>
              </a:rPr>
              <a:t>年度における運輸部門の温室効果ガス排出量は、</a:t>
            </a:r>
            <a:r>
              <a:rPr kumimoji="1" lang="en-US" altLang="ja-JP" sz="750" dirty="0">
                <a:solidFill>
                  <a:schemeClr val="tx1"/>
                </a:solidFill>
                <a:latin typeface="UD デジタル 教科書体 NP" panose="02020400000000000000" pitchFamily="18" charset="-128"/>
                <a:ea typeface="UD デジタル 教科書体 NP" panose="02020400000000000000" pitchFamily="18" charset="-128"/>
              </a:rPr>
              <a:t>2013</a:t>
            </a:r>
            <a:r>
              <a:rPr kumimoji="1" lang="ja-JP" altLang="en-US" sz="750" dirty="0">
                <a:solidFill>
                  <a:schemeClr val="tx1"/>
                </a:solidFill>
                <a:latin typeface="UD デジタル 教科書体 NP" panose="02020400000000000000" pitchFamily="18" charset="-128"/>
                <a:ea typeface="UD デジタル 教科書体 NP" panose="02020400000000000000" pitchFamily="18" charset="-128"/>
              </a:rPr>
              <a:t>年度と比較して、運輸部門全</a:t>
            </a:r>
            <a:br>
              <a:rPr kumimoji="1" lang="en-US" altLang="ja-JP" sz="750" dirty="0">
                <a:solidFill>
                  <a:schemeClr val="tx1"/>
                </a:solidFill>
                <a:latin typeface="UD デジタル 教科書体 NP" panose="02020400000000000000" pitchFamily="18" charset="-128"/>
                <a:ea typeface="UD デジタル 教科書体 NP" panose="02020400000000000000" pitchFamily="18" charset="-128"/>
              </a:rPr>
            </a:br>
            <a:r>
              <a:rPr kumimoji="1" lang="ja-JP" altLang="en-US" sz="750" dirty="0">
                <a:solidFill>
                  <a:schemeClr val="tx1"/>
                </a:solidFill>
                <a:latin typeface="UD デジタル 教科書体 NP" panose="02020400000000000000" pitchFamily="18" charset="-128"/>
                <a:ea typeface="UD デジタル 教科書体 NP" panose="02020400000000000000" pitchFamily="18" charset="-128"/>
              </a:rPr>
              <a:t>　体では約</a:t>
            </a:r>
            <a:r>
              <a:rPr kumimoji="1" lang="en-US" altLang="ja-JP" sz="750" dirty="0">
                <a:solidFill>
                  <a:schemeClr val="tx1"/>
                </a:solidFill>
                <a:latin typeface="UD デジタル 教科書体 NP" panose="02020400000000000000" pitchFamily="18" charset="-128"/>
                <a:ea typeface="UD デジタル 教科書体 NP" panose="02020400000000000000" pitchFamily="18" charset="-128"/>
              </a:rPr>
              <a:t>12</a:t>
            </a:r>
            <a:r>
              <a:rPr kumimoji="1" lang="ja-JP" altLang="en-US" sz="750" dirty="0">
                <a:solidFill>
                  <a:schemeClr val="tx1"/>
                </a:solidFill>
                <a:latin typeface="UD デジタル 教科書体 NP" panose="02020400000000000000" pitchFamily="18" charset="-128"/>
                <a:ea typeface="UD デジタル 教科書体 NP" panose="02020400000000000000" pitchFamily="18" charset="-128"/>
              </a:rPr>
              <a:t>％減少、自動車では約</a:t>
            </a:r>
            <a:r>
              <a:rPr kumimoji="1" lang="en-US" altLang="ja-JP" sz="750" dirty="0">
                <a:solidFill>
                  <a:schemeClr val="tx1"/>
                </a:solidFill>
                <a:latin typeface="UD デジタル 教科書体 NP" panose="02020400000000000000" pitchFamily="18" charset="-128"/>
                <a:ea typeface="UD デジタル 教科書体 NP" panose="02020400000000000000" pitchFamily="18" charset="-128"/>
              </a:rPr>
              <a:t>11</a:t>
            </a:r>
            <a:r>
              <a:rPr kumimoji="1" lang="ja-JP" altLang="en-US" sz="750" dirty="0">
                <a:solidFill>
                  <a:schemeClr val="tx1"/>
                </a:solidFill>
                <a:latin typeface="UD デジタル 教科書体 NP" panose="02020400000000000000" pitchFamily="18" charset="-128"/>
                <a:ea typeface="UD デジタル 教科書体 NP" panose="02020400000000000000" pitchFamily="18" charset="-128"/>
              </a:rPr>
              <a:t>％減少しており、</a:t>
            </a:r>
            <a:r>
              <a:rPr kumimoji="1" lang="ja-JP" altLang="en-US" sz="750" dirty="0">
                <a:solidFill>
                  <a:schemeClr val="tx1"/>
                </a:solidFill>
                <a:highlight>
                  <a:srgbClr val="DCF0EA"/>
                </a:highlight>
                <a:latin typeface="UD デジタル 教科書体 NP" panose="02020400000000000000" pitchFamily="18" charset="-128"/>
                <a:ea typeface="UD デジタル 教科書体 NP" panose="02020400000000000000" pitchFamily="18" charset="-128"/>
              </a:rPr>
              <a:t>自動車の燃費向上が削減要因となっ</a:t>
            </a:r>
            <a:br>
              <a:rPr kumimoji="1" lang="en-US" altLang="ja-JP" sz="750" dirty="0">
                <a:solidFill>
                  <a:schemeClr val="tx1"/>
                </a:solidFill>
                <a:highlight>
                  <a:srgbClr val="DCF0EA"/>
                </a:highlight>
                <a:latin typeface="UD デジタル 教科書体 NP" panose="02020400000000000000" pitchFamily="18" charset="-128"/>
                <a:ea typeface="UD デジタル 教科書体 NP" panose="02020400000000000000" pitchFamily="18" charset="-128"/>
              </a:rPr>
            </a:br>
            <a:r>
              <a:rPr kumimoji="1" lang="ja-JP" altLang="en-US" sz="750" dirty="0">
                <a:solidFill>
                  <a:schemeClr val="tx1"/>
                </a:solidFill>
                <a:latin typeface="UD デジタル 教科書体 NP" panose="02020400000000000000" pitchFamily="18" charset="-128"/>
                <a:ea typeface="UD デジタル 教科書体 NP" panose="02020400000000000000" pitchFamily="18" charset="-128"/>
              </a:rPr>
              <a:t>　</a:t>
            </a:r>
            <a:r>
              <a:rPr kumimoji="1" lang="ja-JP" altLang="en-US" sz="750" dirty="0">
                <a:solidFill>
                  <a:schemeClr val="tx1"/>
                </a:solidFill>
                <a:highlight>
                  <a:srgbClr val="DCF0EA"/>
                </a:highlight>
                <a:latin typeface="UD デジタル 教科書体 NP" panose="02020400000000000000" pitchFamily="18" charset="-128"/>
                <a:ea typeface="UD デジタル 教科書体 NP" panose="02020400000000000000" pitchFamily="18" charset="-128"/>
              </a:rPr>
              <a:t>ている。</a:t>
            </a:r>
            <a:endParaRPr kumimoji="1" lang="en-US" altLang="ja-JP" sz="750" strike="sngStrike" dirty="0">
              <a:solidFill>
                <a:schemeClr val="tx1"/>
              </a:solidFill>
              <a:latin typeface="UD デジタル 教科書体 NP" panose="02020400000000000000" pitchFamily="18" charset="-128"/>
              <a:ea typeface="UD デジタル 教科書体 NP" panose="02020400000000000000" pitchFamily="18" charset="-128"/>
            </a:endParaRPr>
          </a:p>
          <a:p>
            <a:r>
              <a:rPr kumimoji="1" lang="ja-JP" altLang="en-US" sz="750" dirty="0">
                <a:solidFill>
                  <a:schemeClr val="tx1"/>
                </a:solidFill>
                <a:latin typeface="UD デジタル 教科書体 NP" panose="02020400000000000000" pitchFamily="18" charset="-128"/>
                <a:ea typeface="UD デジタル 教科書体 NP" panose="02020400000000000000" pitchFamily="18" charset="-128"/>
              </a:rPr>
              <a:t>◇</a:t>
            </a:r>
            <a:r>
              <a:rPr kumimoji="1" lang="en-US" altLang="ja-JP" sz="750" dirty="0">
                <a:solidFill>
                  <a:schemeClr val="tx1"/>
                </a:solidFill>
                <a:latin typeface="UD デジタル 教科書体 NP" panose="02020400000000000000" pitchFamily="18" charset="-128"/>
                <a:ea typeface="UD デジタル 教科書体 NP" panose="02020400000000000000" pitchFamily="18" charset="-128"/>
              </a:rPr>
              <a:t>2019</a:t>
            </a:r>
            <a:r>
              <a:rPr kumimoji="1" lang="ja-JP" altLang="en-US" sz="750" dirty="0">
                <a:solidFill>
                  <a:schemeClr val="tx1"/>
                </a:solidFill>
                <a:latin typeface="UD デジタル 教科書体 NP" panose="02020400000000000000" pitchFamily="18" charset="-128"/>
                <a:ea typeface="UD デジタル 教科書体 NP" panose="02020400000000000000" pitchFamily="18" charset="-128"/>
              </a:rPr>
              <a:t>年度から</a:t>
            </a:r>
            <a:r>
              <a:rPr kumimoji="1" lang="en-US" altLang="ja-JP" sz="750" dirty="0">
                <a:solidFill>
                  <a:schemeClr val="tx1"/>
                </a:solidFill>
                <a:latin typeface="UD デジタル 教科書体 NP" panose="02020400000000000000" pitchFamily="18" charset="-128"/>
                <a:ea typeface="UD デジタル 教科書体 NP" panose="02020400000000000000" pitchFamily="18" charset="-128"/>
              </a:rPr>
              <a:t>2021</a:t>
            </a:r>
            <a:r>
              <a:rPr kumimoji="1" lang="ja-JP" altLang="en-US" sz="750" dirty="0">
                <a:solidFill>
                  <a:schemeClr val="tx1"/>
                </a:solidFill>
                <a:latin typeface="UD デジタル 教科書体 NP" panose="02020400000000000000" pitchFamily="18" charset="-128"/>
                <a:ea typeface="UD デジタル 教科書体 NP" panose="02020400000000000000" pitchFamily="18" charset="-128"/>
              </a:rPr>
              <a:t>年度にかけては新型コロナウイルスの感染拡大による外出自粛の影響</a:t>
            </a:r>
            <a:endParaRPr kumimoji="1" lang="en-US" altLang="ja-JP" sz="750" dirty="0">
              <a:solidFill>
                <a:schemeClr val="tx1"/>
              </a:solidFill>
              <a:latin typeface="UD デジタル 教科書体 NP" panose="02020400000000000000" pitchFamily="18" charset="-128"/>
              <a:ea typeface="UD デジタル 教科書体 NP" panose="02020400000000000000" pitchFamily="18" charset="-128"/>
            </a:endParaRPr>
          </a:p>
          <a:p>
            <a:r>
              <a:rPr kumimoji="1" lang="ja-JP" altLang="en-US" sz="750" dirty="0">
                <a:solidFill>
                  <a:schemeClr val="tx1"/>
                </a:solidFill>
                <a:latin typeface="UD デジタル 教科書体 NP" panose="02020400000000000000" pitchFamily="18" charset="-128"/>
                <a:ea typeface="UD デジタル 教科書体 NP" panose="02020400000000000000" pitchFamily="18" charset="-128"/>
              </a:rPr>
              <a:t>　により排出量が減少した</a:t>
            </a:r>
            <a:endParaRPr kumimoji="1" lang="en-US" altLang="ja-JP" sz="750" strike="sngStrike" dirty="0">
              <a:solidFill>
                <a:schemeClr val="tx1"/>
              </a:solidFill>
              <a:latin typeface="UD デジタル 教科書体 NP" panose="02020400000000000000" pitchFamily="18" charset="-128"/>
              <a:ea typeface="UD デジタル 教科書体 NP" panose="02020400000000000000" pitchFamily="18" charset="-128"/>
            </a:endParaRPr>
          </a:p>
        </p:txBody>
      </p:sp>
      <p:sp>
        <p:nvSpPr>
          <p:cNvPr id="44" name="正方形/長方形 43">
            <a:extLst>
              <a:ext uri="{FF2B5EF4-FFF2-40B4-BE49-F238E27FC236}">
                <a16:creationId xmlns:a16="http://schemas.microsoft.com/office/drawing/2014/main" id="{E8C4843D-6BD2-BFBE-F412-050F914B9911}"/>
              </a:ext>
            </a:extLst>
          </p:cNvPr>
          <p:cNvSpPr/>
          <p:nvPr/>
        </p:nvSpPr>
        <p:spPr>
          <a:xfrm>
            <a:off x="4581787" y="2410423"/>
            <a:ext cx="4154565" cy="533683"/>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750" dirty="0">
                <a:solidFill>
                  <a:schemeClr val="tx1"/>
                </a:solidFill>
                <a:latin typeface="UD デジタル 教科書体 NP" panose="02020400000000000000" pitchFamily="18" charset="-128"/>
                <a:ea typeface="UD デジタル 教科書体 NP" panose="02020400000000000000" pitchFamily="18" charset="-128"/>
              </a:rPr>
              <a:t>◇排出量の大半は、家庭の照明や空調の稼働に伴う電力消費によるもの</a:t>
            </a:r>
            <a:endParaRPr kumimoji="1" lang="en-US" altLang="ja-JP" sz="750" dirty="0">
              <a:solidFill>
                <a:schemeClr val="tx1"/>
              </a:solidFill>
              <a:latin typeface="UD デジタル 教科書体 NP" panose="02020400000000000000" pitchFamily="18" charset="-128"/>
              <a:ea typeface="UD デジタル 教科書体 NP" panose="02020400000000000000" pitchFamily="18" charset="-128"/>
            </a:endParaRPr>
          </a:p>
          <a:p>
            <a:r>
              <a:rPr kumimoji="1" lang="ja-JP" altLang="en-US" sz="750" dirty="0">
                <a:solidFill>
                  <a:schemeClr val="tx1"/>
                </a:solidFill>
                <a:latin typeface="UD デジタル 教科書体 NP" panose="02020400000000000000" pitchFamily="18" charset="-128"/>
                <a:ea typeface="UD デジタル 教科書体 NP" panose="02020400000000000000" pitchFamily="18" charset="-128"/>
              </a:rPr>
              <a:t>◇</a:t>
            </a:r>
            <a:r>
              <a:rPr kumimoji="1" lang="en-US" altLang="ja-JP" sz="750" dirty="0">
                <a:solidFill>
                  <a:schemeClr val="tx1"/>
                </a:solidFill>
                <a:latin typeface="UD デジタル 教科書体 NP" panose="02020400000000000000" pitchFamily="18" charset="-128"/>
                <a:ea typeface="UD デジタル 教科書体 NP" panose="02020400000000000000" pitchFamily="18" charset="-128"/>
              </a:rPr>
              <a:t>2022</a:t>
            </a:r>
            <a:r>
              <a:rPr kumimoji="1" lang="ja-JP" altLang="en-US" sz="750" dirty="0">
                <a:solidFill>
                  <a:schemeClr val="tx1"/>
                </a:solidFill>
                <a:latin typeface="UD デジタル 教科書体 NP" panose="02020400000000000000" pitchFamily="18" charset="-128"/>
                <a:ea typeface="UD デジタル 教科書体 NP" panose="02020400000000000000" pitchFamily="18" charset="-128"/>
              </a:rPr>
              <a:t>年度における家庭部門の排出量は、</a:t>
            </a:r>
            <a:r>
              <a:rPr kumimoji="1" lang="en-US" altLang="ja-JP" sz="750" dirty="0">
                <a:solidFill>
                  <a:schemeClr val="tx1"/>
                </a:solidFill>
                <a:latin typeface="UD デジタル 教科書体 NP" panose="02020400000000000000" pitchFamily="18" charset="-128"/>
                <a:ea typeface="UD デジタル 教科書体 NP" panose="02020400000000000000" pitchFamily="18" charset="-128"/>
              </a:rPr>
              <a:t>2013</a:t>
            </a:r>
            <a:r>
              <a:rPr kumimoji="1" lang="ja-JP" altLang="en-US" sz="750" dirty="0">
                <a:solidFill>
                  <a:schemeClr val="tx1"/>
                </a:solidFill>
                <a:latin typeface="UD デジタル 教科書体 NP" panose="02020400000000000000" pitchFamily="18" charset="-128"/>
                <a:ea typeface="UD デジタル 教科書体 NP" panose="02020400000000000000" pitchFamily="18" charset="-128"/>
              </a:rPr>
              <a:t>年度と比較して、約</a:t>
            </a:r>
            <a:r>
              <a:rPr kumimoji="1" lang="en-US" altLang="ja-JP" sz="750" dirty="0">
                <a:solidFill>
                  <a:schemeClr val="tx1"/>
                </a:solidFill>
                <a:latin typeface="UD デジタル 教科書体 NP" panose="02020400000000000000" pitchFamily="18" charset="-128"/>
                <a:ea typeface="UD デジタル 教科書体 NP" panose="02020400000000000000" pitchFamily="18" charset="-128"/>
              </a:rPr>
              <a:t>38</a:t>
            </a:r>
            <a:r>
              <a:rPr kumimoji="1" lang="ja-JP" altLang="en-US" sz="750" dirty="0">
                <a:solidFill>
                  <a:schemeClr val="tx1"/>
                </a:solidFill>
                <a:latin typeface="UD デジタル 教科書体 NP" panose="02020400000000000000" pitchFamily="18" charset="-128"/>
                <a:ea typeface="UD デジタル 教科書体 NP" panose="02020400000000000000" pitchFamily="18" charset="-128"/>
              </a:rPr>
              <a:t>％減少している</a:t>
            </a:r>
            <a:endParaRPr kumimoji="1" lang="en-US" altLang="ja-JP" sz="750" strike="sngStrike" dirty="0">
              <a:solidFill>
                <a:schemeClr val="tx1"/>
              </a:solidFill>
              <a:highlight>
                <a:srgbClr val="DCF0EA"/>
              </a:highlight>
              <a:latin typeface="UD デジタル 教科書体 NP" panose="02020400000000000000" pitchFamily="18" charset="-128"/>
              <a:ea typeface="UD デジタル 教科書体 NP" panose="02020400000000000000" pitchFamily="18" charset="-128"/>
            </a:endParaRPr>
          </a:p>
          <a:p>
            <a:r>
              <a:rPr kumimoji="1" lang="ja-JP" altLang="en-US" sz="750" dirty="0">
                <a:solidFill>
                  <a:schemeClr val="tx1"/>
                </a:solidFill>
                <a:latin typeface="UD デジタル 教科書体 NP" panose="02020400000000000000" pitchFamily="18" charset="-128"/>
                <a:ea typeface="UD デジタル 教科書体 NP" panose="02020400000000000000" pitchFamily="18" charset="-128"/>
              </a:rPr>
              <a:t>◇市町村別の人口</a:t>
            </a:r>
            <a:r>
              <a:rPr kumimoji="1" lang="en-US" altLang="ja-JP" sz="750" dirty="0">
                <a:solidFill>
                  <a:schemeClr val="tx1"/>
                </a:solidFill>
                <a:latin typeface="UD デジタル 教科書体 NP" panose="02020400000000000000" pitchFamily="18" charset="-128"/>
                <a:ea typeface="UD デジタル 教科書体 NP" panose="02020400000000000000" pitchFamily="18" charset="-128"/>
              </a:rPr>
              <a:t>1</a:t>
            </a:r>
            <a:r>
              <a:rPr kumimoji="1" lang="ja-JP" altLang="en-US" sz="750" dirty="0">
                <a:solidFill>
                  <a:schemeClr val="tx1"/>
                </a:solidFill>
                <a:latin typeface="UD デジタル 教科書体 NP" panose="02020400000000000000" pitchFamily="18" charset="-128"/>
                <a:ea typeface="UD デジタル 教科書体 NP" panose="02020400000000000000" pitchFamily="18" charset="-128"/>
              </a:rPr>
              <a:t>人当たりの温室効果ガス排出量は、</a:t>
            </a:r>
            <a:r>
              <a:rPr kumimoji="1" lang="en-US" altLang="ja-JP" sz="750" dirty="0">
                <a:solidFill>
                  <a:schemeClr val="tx1"/>
                </a:solidFill>
                <a:latin typeface="UD デジタル 教科書体 NP" panose="02020400000000000000" pitchFamily="18" charset="-128"/>
                <a:ea typeface="UD デジタル 教科書体 NP" panose="02020400000000000000" pitchFamily="18" charset="-128"/>
              </a:rPr>
              <a:t>1.06</a:t>
            </a:r>
            <a:r>
              <a:rPr kumimoji="1" lang="ja-JP" altLang="en-US" sz="750" dirty="0">
                <a:solidFill>
                  <a:schemeClr val="tx1"/>
                </a:solidFill>
                <a:latin typeface="UD デジタル 教科書体 NP" panose="02020400000000000000" pitchFamily="18" charset="-128"/>
                <a:ea typeface="UD デジタル 教科書体 NP" panose="02020400000000000000" pitchFamily="18" charset="-128"/>
              </a:rPr>
              <a:t>～</a:t>
            </a:r>
            <a:r>
              <a:rPr kumimoji="1" lang="en-US" altLang="ja-JP" sz="750" dirty="0">
                <a:solidFill>
                  <a:schemeClr val="tx1"/>
                </a:solidFill>
                <a:latin typeface="UD デジタル 教科書体 NP" panose="02020400000000000000" pitchFamily="18" charset="-128"/>
                <a:ea typeface="UD デジタル 教科書体 NP" panose="02020400000000000000" pitchFamily="18" charset="-128"/>
              </a:rPr>
              <a:t>1.31</a:t>
            </a:r>
            <a:r>
              <a:rPr kumimoji="1" lang="ja-JP" altLang="en-US" sz="750" dirty="0">
                <a:solidFill>
                  <a:schemeClr val="tx1"/>
                </a:solidFill>
                <a:latin typeface="UD デジタル 教科書体 NP" panose="02020400000000000000" pitchFamily="18" charset="-128"/>
                <a:ea typeface="UD デジタル 教科書体 NP" panose="02020400000000000000" pitchFamily="18" charset="-128"/>
              </a:rPr>
              <a:t>（</a:t>
            </a:r>
            <a:r>
              <a:rPr kumimoji="1" lang="en-US" altLang="ja-JP" sz="750" dirty="0">
                <a:solidFill>
                  <a:schemeClr val="tx1"/>
                </a:solidFill>
                <a:latin typeface="UD デジタル 教科書体 NP" panose="02020400000000000000" pitchFamily="18" charset="-128"/>
                <a:ea typeface="UD デジタル 教科書体 NP" panose="02020400000000000000" pitchFamily="18" charset="-128"/>
              </a:rPr>
              <a:t>t-CO2/</a:t>
            </a:r>
            <a:r>
              <a:rPr kumimoji="1" lang="ja-JP" altLang="en-US" sz="750" dirty="0">
                <a:solidFill>
                  <a:schemeClr val="tx1"/>
                </a:solidFill>
                <a:latin typeface="UD デジタル 教科書体 NP" panose="02020400000000000000" pitchFamily="18" charset="-128"/>
                <a:ea typeface="UD デジタル 教科書体 NP" panose="02020400000000000000" pitchFamily="18" charset="-128"/>
              </a:rPr>
              <a:t>人）と地域間</a:t>
            </a:r>
            <a:br>
              <a:rPr kumimoji="1" lang="en-US" altLang="ja-JP" sz="750" dirty="0">
                <a:solidFill>
                  <a:schemeClr val="tx1"/>
                </a:solidFill>
                <a:latin typeface="UD デジタル 教科書体 NP" panose="02020400000000000000" pitchFamily="18" charset="-128"/>
                <a:ea typeface="UD デジタル 教科書体 NP" panose="02020400000000000000" pitchFamily="18" charset="-128"/>
              </a:rPr>
            </a:br>
            <a:r>
              <a:rPr kumimoji="1" lang="ja-JP" altLang="en-US" sz="750" dirty="0">
                <a:solidFill>
                  <a:schemeClr val="tx1"/>
                </a:solidFill>
                <a:latin typeface="UD デジタル 教科書体 NP" panose="02020400000000000000" pitchFamily="18" charset="-128"/>
                <a:ea typeface="UD デジタル 教科書体 NP" panose="02020400000000000000" pitchFamily="18" charset="-128"/>
              </a:rPr>
              <a:t>　に大きな差はない</a:t>
            </a:r>
            <a:endParaRPr kumimoji="1" lang="ja-JP" altLang="en-US" sz="750" strike="sngStrike" dirty="0">
              <a:solidFill>
                <a:schemeClr val="tx1"/>
              </a:solidFill>
              <a:latin typeface="UD デジタル 教科書体 NP" panose="02020400000000000000" pitchFamily="18" charset="-128"/>
              <a:ea typeface="UD デジタル 教科書体 NP" panose="02020400000000000000" pitchFamily="18" charset="-128"/>
            </a:endParaRPr>
          </a:p>
        </p:txBody>
      </p:sp>
      <p:pic>
        <p:nvPicPr>
          <p:cNvPr id="8" name="図 7">
            <a:extLst>
              <a:ext uri="{FF2B5EF4-FFF2-40B4-BE49-F238E27FC236}">
                <a16:creationId xmlns:a16="http://schemas.microsoft.com/office/drawing/2014/main" id="{46D6A654-D0BA-CC7C-65C1-7F946318CFBD}"/>
              </a:ext>
            </a:extLst>
          </p:cNvPr>
          <p:cNvPicPr>
            <a:picLocks noChangeAspect="1"/>
          </p:cNvPicPr>
          <p:nvPr/>
        </p:nvPicPr>
        <p:blipFill>
          <a:blip r:embed="rId7"/>
          <a:srcRect l="19132" r="9482"/>
          <a:stretch/>
        </p:blipFill>
        <p:spPr>
          <a:xfrm>
            <a:off x="457200" y="3245409"/>
            <a:ext cx="1833564" cy="1624980"/>
          </a:xfrm>
          <a:prstGeom prst="rect">
            <a:avLst/>
          </a:prstGeom>
        </p:spPr>
      </p:pic>
      <p:graphicFrame>
        <p:nvGraphicFramePr>
          <p:cNvPr id="12" name="表 11">
            <a:extLst>
              <a:ext uri="{FF2B5EF4-FFF2-40B4-BE49-F238E27FC236}">
                <a16:creationId xmlns:a16="http://schemas.microsoft.com/office/drawing/2014/main" id="{739BC639-7DA5-01D0-2A7F-C37A90090AB0}"/>
              </a:ext>
            </a:extLst>
          </p:cNvPr>
          <p:cNvGraphicFramePr>
            <a:graphicFrameLocks noGrp="1"/>
          </p:cNvGraphicFramePr>
          <p:nvPr>
            <p:extLst>
              <p:ext uri="{D42A27DB-BD31-4B8C-83A1-F6EECF244321}">
                <p14:modId xmlns:p14="http://schemas.microsoft.com/office/powerpoint/2010/main" val="1164975037"/>
              </p:ext>
            </p:extLst>
          </p:nvPr>
        </p:nvGraphicFramePr>
        <p:xfrm>
          <a:off x="2299168" y="3309738"/>
          <a:ext cx="1507317" cy="1092551"/>
        </p:xfrm>
        <a:graphic>
          <a:graphicData uri="http://schemas.openxmlformats.org/drawingml/2006/table">
            <a:tbl>
              <a:tblPr/>
              <a:tblGrid>
                <a:gridCol w="460963">
                  <a:extLst>
                    <a:ext uri="{9D8B030D-6E8A-4147-A177-3AD203B41FA5}">
                      <a16:colId xmlns:a16="http://schemas.microsoft.com/office/drawing/2014/main" val="3957931788"/>
                    </a:ext>
                  </a:extLst>
                </a:gridCol>
                <a:gridCol w="341519">
                  <a:extLst>
                    <a:ext uri="{9D8B030D-6E8A-4147-A177-3AD203B41FA5}">
                      <a16:colId xmlns:a16="http://schemas.microsoft.com/office/drawing/2014/main" val="2770851583"/>
                    </a:ext>
                  </a:extLst>
                </a:gridCol>
                <a:gridCol w="341561">
                  <a:extLst>
                    <a:ext uri="{9D8B030D-6E8A-4147-A177-3AD203B41FA5}">
                      <a16:colId xmlns:a16="http://schemas.microsoft.com/office/drawing/2014/main" val="669926267"/>
                    </a:ext>
                  </a:extLst>
                </a:gridCol>
                <a:gridCol w="363274">
                  <a:extLst>
                    <a:ext uri="{9D8B030D-6E8A-4147-A177-3AD203B41FA5}">
                      <a16:colId xmlns:a16="http://schemas.microsoft.com/office/drawing/2014/main" val="1598362325"/>
                    </a:ext>
                  </a:extLst>
                </a:gridCol>
              </a:tblGrid>
              <a:tr h="146611">
                <a:tc>
                  <a:txBody>
                    <a:bodyPr/>
                    <a:lstStyle/>
                    <a:p>
                      <a:pPr algn="l" fontAlgn="b"/>
                      <a:endParaRPr lang="ja-JP" altLang="en-US" sz="500" b="0" i="0" u="none" strike="noStrike">
                        <a:solidFill>
                          <a:srgbClr val="000000"/>
                        </a:solidFill>
                        <a:effectLst/>
                        <a:latin typeface="UD デジタル 教科書体 NK" panose="02020400000000000000" pitchFamily="18" charset="-128"/>
                        <a:ea typeface="UD デジタル 教科書体 NK" panose="02020400000000000000" pitchFamily="18" charset="-128"/>
                      </a:endParaRPr>
                    </a:p>
                  </a:txBody>
                  <a:tcPr marL="3238" marR="3238" marT="3238"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ctr"/>
                      <a:r>
                        <a:rPr lang="ja-JP" altLang="en-US" sz="400" b="0" i="0" u="none" strike="noStrike" dirty="0">
                          <a:effectLst/>
                          <a:latin typeface="UD デジタル 教科書体 NK" panose="02020400000000000000" pitchFamily="18" charset="-128"/>
                          <a:ea typeface="UD デジタル 教科書体 NK" panose="02020400000000000000" pitchFamily="18" charset="-128"/>
                        </a:rPr>
                        <a:t>単位：万</a:t>
                      </a:r>
                      <a:r>
                        <a:rPr lang="en-US" sz="400" b="0" i="0" u="none" strike="noStrike" dirty="0">
                          <a:effectLst/>
                          <a:latin typeface="UD デジタル 教科書体 NK" panose="02020400000000000000" pitchFamily="18" charset="-128"/>
                          <a:ea typeface="UD デジタル 教科書体 NK" panose="02020400000000000000" pitchFamily="18" charset="-128"/>
                        </a:rPr>
                        <a:t>t-CO2</a:t>
                      </a:r>
                    </a:p>
                  </a:txBody>
                  <a:tcPr marL="3238" marR="3238" marT="3238"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ja-JP" altLang="en-US" sz="500" b="0" i="0" u="none" strike="noStrike">
                        <a:solidFill>
                          <a:srgbClr val="000000"/>
                        </a:solidFill>
                        <a:effectLst/>
                        <a:latin typeface="UD デジタル 教科書体 NK" panose="02020400000000000000" pitchFamily="18" charset="-128"/>
                        <a:ea typeface="UD デジタル 教科書体 NK" panose="02020400000000000000" pitchFamily="18" charset="-128"/>
                      </a:endParaRPr>
                    </a:p>
                  </a:txBody>
                  <a:tcPr marL="3238" marR="3238" marT="3238"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ja-JP" altLang="en-US" sz="500" b="0" i="0" u="none" strike="noStrike">
                        <a:solidFill>
                          <a:srgbClr val="000000"/>
                        </a:solidFill>
                        <a:effectLst/>
                        <a:latin typeface="UD デジタル 教科書体 NK" panose="02020400000000000000" pitchFamily="18" charset="-128"/>
                        <a:ea typeface="UD デジタル 教科書体 NK" panose="02020400000000000000" pitchFamily="18" charset="-128"/>
                      </a:endParaRPr>
                    </a:p>
                  </a:txBody>
                  <a:tcPr marL="3238" marR="3238" marT="3238" marB="0" anchor="b">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52492963"/>
                  </a:ext>
                </a:extLst>
              </a:tr>
              <a:tr h="147330">
                <a:tc>
                  <a:txBody>
                    <a:bodyPr/>
                    <a:lstStyle/>
                    <a:p>
                      <a:pPr algn="ctr" fontAlgn="ctr"/>
                      <a:r>
                        <a:rPr lang="ja-JP" altLang="en-US" sz="500" b="0" i="0" u="none" strike="noStrike" dirty="0">
                          <a:effectLst/>
                          <a:latin typeface="UD デジタル 教科書体 NK" panose="02020400000000000000" pitchFamily="18" charset="-128"/>
                          <a:ea typeface="UD デジタル 教科書体 NK" panose="02020400000000000000" pitchFamily="18" charset="-128"/>
                        </a:rPr>
                        <a:t>部　門</a:t>
                      </a:r>
                    </a:p>
                  </a:txBody>
                  <a:tcPr marL="3238" marR="3238" marT="32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altLang="ja-JP" sz="500" b="0" i="0" u="none" strike="noStrike">
                          <a:effectLst/>
                          <a:latin typeface="UD デジタル 教科書体 NK" panose="02020400000000000000" pitchFamily="18" charset="-128"/>
                          <a:ea typeface="UD デジタル 教科書体 NK" panose="02020400000000000000" pitchFamily="18" charset="-128"/>
                        </a:rPr>
                        <a:t>2013</a:t>
                      </a:r>
                      <a:r>
                        <a:rPr lang="ja-JP" altLang="en-US" sz="500" b="0" i="0" u="none" strike="noStrike">
                          <a:effectLst/>
                          <a:latin typeface="UD デジタル 教科書体 NK" panose="02020400000000000000" pitchFamily="18" charset="-128"/>
                          <a:ea typeface="UD デジタル 教科書体 NK" panose="02020400000000000000" pitchFamily="18" charset="-128"/>
                        </a:rPr>
                        <a:t>年度</a:t>
                      </a:r>
                    </a:p>
                  </a:txBody>
                  <a:tcPr marL="3238" marR="3238" marT="32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altLang="ja-JP" sz="500" b="0" i="0" u="none" strike="noStrike" dirty="0">
                          <a:effectLst/>
                          <a:latin typeface="UD デジタル 教科書体 NK" panose="02020400000000000000" pitchFamily="18" charset="-128"/>
                          <a:ea typeface="UD デジタル 教科書体 NK" panose="02020400000000000000" pitchFamily="18" charset="-128"/>
                        </a:rPr>
                        <a:t>2022</a:t>
                      </a:r>
                      <a:r>
                        <a:rPr lang="ja-JP" altLang="en-US" sz="500" b="0" i="0" u="none" strike="noStrike" dirty="0">
                          <a:effectLst/>
                          <a:latin typeface="UD デジタル 教科書体 NK" panose="02020400000000000000" pitchFamily="18" charset="-128"/>
                          <a:ea typeface="UD デジタル 教科書体 NK" panose="02020400000000000000" pitchFamily="18" charset="-128"/>
                        </a:rPr>
                        <a:t>年度</a:t>
                      </a:r>
                    </a:p>
                  </a:txBody>
                  <a:tcPr marL="3238" marR="3238" marT="32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ja-JP" altLang="en-US" sz="500" b="0" i="0" u="none" strike="noStrike" dirty="0">
                          <a:effectLst/>
                          <a:latin typeface="UD デジタル 教科書体 NK" panose="02020400000000000000" pitchFamily="18" charset="-128"/>
                          <a:ea typeface="UD デジタル 教科書体 NK" panose="02020400000000000000" pitchFamily="18" charset="-128"/>
                        </a:rPr>
                        <a:t>削減割合</a:t>
                      </a:r>
                    </a:p>
                  </a:txBody>
                  <a:tcPr marL="3238" marR="3238" marT="32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extLst>
                  <a:ext uri="{0D108BD9-81ED-4DB2-BD59-A6C34878D82A}">
                    <a16:rowId xmlns:a16="http://schemas.microsoft.com/office/drawing/2014/main" val="4077686092"/>
                  </a:ext>
                </a:extLst>
              </a:tr>
              <a:tr h="115652">
                <a:tc>
                  <a:txBody>
                    <a:bodyPr/>
                    <a:lstStyle/>
                    <a:p>
                      <a:pPr algn="l" fontAlgn="ctr"/>
                      <a:r>
                        <a:rPr lang="ja-JP" altLang="en-US" sz="500" b="0" i="0" u="none" strike="noStrike" dirty="0">
                          <a:effectLst/>
                          <a:latin typeface="UD デジタル 教科書体 NK" panose="02020400000000000000" pitchFamily="18" charset="-128"/>
                          <a:ea typeface="UD デジタル 教科書体 NK" panose="02020400000000000000" pitchFamily="18" charset="-128"/>
                        </a:rPr>
                        <a:t>産業部門</a:t>
                      </a:r>
                    </a:p>
                  </a:txBody>
                  <a:tcPr marL="3238" marR="3238" marT="32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79F93"/>
                    </a:solidFill>
                  </a:tcPr>
                </a:tc>
                <a:tc>
                  <a:txBody>
                    <a:bodyPr/>
                    <a:lstStyle/>
                    <a:p>
                      <a:pPr algn="r" fontAlgn="ctr"/>
                      <a:r>
                        <a:rPr lang="en-US" altLang="ja-JP" sz="600" b="0" i="0" u="none" strike="noStrike" dirty="0">
                          <a:effectLst/>
                          <a:latin typeface="UD デジタル 教科書体 NK" panose="02020400000000000000" pitchFamily="18" charset="-128"/>
                          <a:ea typeface="UD デジタル 教科書体 NK" panose="02020400000000000000" pitchFamily="18" charset="-128"/>
                        </a:rPr>
                        <a:t>285</a:t>
                      </a:r>
                    </a:p>
                  </a:txBody>
                  <a:tcPr marL="3238" marR="36000" marT="32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79F93"/>
                    </a:solidFill>
                  </a:tcPr>
                </a:tc>
                <a:tc>
                  <a:txBody>
                    <a:bodyPr/>
                    <a:lstStyle/>
                    <a:p>
                      <a:pPr algn="r" fontAlgn="ctr"/>
                      <a:r>
                        <a:rPr lang="en-US" altLang="ja-JP" sz="600" b="0" i="0" u="none" strike="noStrike" dirty="0">
                          <a:effectLst/>
                          <a:latin typeface="UD デジタル 教科書体 NK" panose="02020400000000000000" pitchFamily="18" charset="-128"/>
                          <a:ea typeface="UD デジタル 教科書体 NK" panose="02020400000000000000" pitchFamily="18" charset="-128"/>
                        </a:rPr>
                        <a:t>219</a:t>
                      </a:r>
                    </a:p>
                  </a:txBody>
                  <a:tcPr marL="3238" marR="36000" marT="32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79F93"/>
                    </a:solidFill>
                  </a:tcPr>
                </a:tc>
                <a:tc>
                  <a:txBody>
                    <a:bodyPr/>
                    <a:lstStyle/>
                    <a:p>
                      <a:pPr algn="r" fontAlgn="b"/>
                      <a:r>
                        <a:rPr lang="en-US" altLang="ja-JP" sz="600" b="0" i="0" u="none" strike="noStrike" dirty="0">
                          <a:solidFill>
                            <a:srgbClr val="000000"/>
                          </a:solidFill>
                          <a:effectLst/>
                          <a:latin typeface="UD デジタル 教科書体 NK" panose="02020400000000000000" pitchFamily="18" charset="-128"/>
                          <a:ea typeface="UD デジタル 教科書体 NK" panose="02020400000000000000" pitchFamily="18" charset="-128"/>
                        </a:rPr>
                        <a:t>23.1%</a:t>
                      </a:r>
                    </a:p>
                  </a:txBody>
                  <a:tcPr marL="6350" marR="3600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79F93"/>
                    </a:solidFill>
                  </a:tcPr>
                </a:tc>
                <a:extLst>
                  <a:ext uri="{0D108BD9-81ED-4DB2-BD59-A6C34878D82A}">
                    <a16:rowId xmlns:a16="http://schemas.microsoft.com/office/drawing/2014/main" val="1857619641"/>
                  </a:ext>
                </a:extLst>
              </a:tr>
              <a:tr h="164507">
                <a:tc>
                  <a:txBody>
                    <a:bodyPr/>
                    <a:lstStyle/>
                    <a:p>
                      <a:pPr algn="l" fontAlgn="ctr"/>
                      <a:r>
                        <a:rPr lang="ja-JP" altLang="en-US" sz="500" b="0" i="0" u="none" strike="noStrike" dirty="0">
                          <a:effectLst/>
                          <a:latin typeface="UD デジタル 教科書体 NK" panose="02020400000000000000" pitchFamily="18" charset="-128"/>
                          <a:ea typeface="UD デジタル 教科書体 NK" panose="02020400000000000000" pitchFamily="18" charset="-128"/>
                        </a:rPr>
                        <a:t>業務その他部門</a:t>
                      </a:r>
                    </a:p>
                  </a:txBody>
                  <a:tcPr marL="3238" marR="3238" marT="32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D499"/>
                    </a:solidFill>
                  </a:tcPr>
                </a:tc>
                <a:tc>
                  <a:txBody>
                    <a:bodyPr/>
                    <a:lstStyle/>
                    <a:p>
                      <a:pPr algn="r" fontAlgn="ctr"/>
                      <a:r>
                        <a:rPr lang="en-US" altLang="ja-JP" sz="600" b="0" i="0" u="none" strike="noStrike" dirty="0">
                          <a:effectLst/>
                          <a:latin typeface="UD デジタル 教科書体 NK" panose="02020400000000000000" pitchFamily="18" charset="-128"/>
                          <a:ea typeface="UD デジタル 教科書体 NK" panose="02020400000000000000" pitchFamily="18" charset="-128"/>
                        </a:rPr>
                        <a:t>254</a:t>
                      </a:r>
                    </a:p>
                  </a:txBody>
                  <a:tcPr marL="3238" marR="36000" marT="32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D499"/>
                    </a:solidFill>
                  </a:tcPr>
                </a:tc>
                <a:tc>
                  <a:txBody>
                    <a:bodyPr/>
                    <a:lstStyle/>
                    <a:p>
                      <a:pPr algn="r" fontAlgn="ctr"/>
                      <a:r>
                        <a:rPr lang="en-US" altLang="ja-JP" sz="600" b="0" i="0" u="none" strike="noStrike" dirty="0">
                          <a:effectLst/>
                          <a:latin typeface="UD デジタル 教科書体 NK" panose="02020400000000000000" pitchFamily="18" charset="-128"/>
                          <a:ea typeface="UD デジタル 教科書体 NK" panose="02020400000000000000" pitchFamily="18" charset="-128"/>
                        </a:rPr>
                        <a:t>172</a:t>
                      </a:r>
                    </a:p>
                  </a:txBody>
                  <a:tcPr marL="3238" marR="36000" marT="32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D499"/>
                    </a:solidFill>
                  </a:tcPr>
                </a:tc>
                <a:tc>
                  <a:txBody>
                    <a:bodyPr/>
                    <a:lstStyle/>
                    <a:p>
                      <a:pPr algn="r" fontAlgn="b"/>
                      <a:r>
                        <a:rPr lang="en-US" altLang="ja-JP" sz="600" b="0" i="0" u="none" strike="noStrike" dirty="0">
                          <a:solidFill>
                            <a:srgbClr val="000000"/>
                          </a:solidFill>
                          <a:effectLst/>
                          <a:latin typeface="UD デジタル 教科書体 NK" panose="02020400000000000000" pitchFamily="18" charset="-128"/>
                          <a:ea typeface="UD デジタル 教科書体 NK" panose="02020400000000000000" pitchFamily="18" charset="-128"/>
                        </a:rPr>
                        <a:t>32.1%</a:t>
                      </a:r>
                    </a:p>
                  </a:txBody>
                  <a:tcPr marL="6350" marR="3600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D499"/>
                    </a:solidFill>
                  </a:tcPr>
                </a:tc>
                <a:extLst>
                  <a:ext uri="{0D108BD9-81ED-4DB2-BD59-A6C34878D82A}">
                    <a16:rowId xmlns:a16="http://schemas.microsoft.com/office/drawing/2014/main" val="2352677063"/>
                  </a:ext>
                </a:extLst>
              </a:tr>
              <a:tr h="115652">
                <a:tc>
                  <a:txBody>
                    <a:bodyPr/>
                    <a:lstStyle/>
                    <a:p>
                      <a:pPr algn="l" fontAlgn="ctr"/>
                      <a:r>
                        <a:rPr lang="ja-JP" altLang="en-US" sz="500" b="0" i="0" u="none" strike="noStrike" dirty="0">
                          <a:effectLst/>
                          <a:latin typeface="UD デジタル 教科書体 NK" panose="02020400000000000000" pitchFamily="18" charset="-128"/>
                          <a:ea typeface="UD デジタル 教科書体 NK" panose="02020400000000000000" pitchFamily="18" charset="-128"/>
                        </a:rPr>
                        <a:t>家庭部門</a:t>
                      </a:r>
                    </a:p>
                  </a:txBody>
                  <a:tcPr marL="3238" marR="3238" marT="32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19087"/>
                    </a:solidFill>
                  </a:tcPr>
                </a:tc>
                <a:tc>
                  <a:txBody>
                    <a:bodyPr/>
                    <a:lstStyle/>
                    <a:p>
                      <a:pPr algn="r" fontAlgn="ctr"/>
                      <a:r>
                        <a:rPr lang="en-US" altLang="ja-JP" sz="600" b="0" i="0" u="none" strike="noStrike" dirty="0">
                          <a:effectLst/>
                          <a:latin typeface="UD デジタル 教科書体 NK" panose="02020400000000000000" pitchFamily="18" charset="-128"/>
                          <a:ea typeface="UD デジタル 教科書体 NK" panose="02020400000000000000" pitchFamily="18" charset="-128"/>
                        </a:rPr>
                        <a:t>258</a:t>
                      </a:r>
                    </a:p>
                  </a:txBody>
                  <a:tcPr marL="3238" marR="36000" marT="32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19087"/>
                    </a:solidFill>
                  </a:tcPr>
                </a:tc>
                <a:tc>
                  <a:txBody>
                    <a:bodyPr/>
                    <a:lstStyle/>
                    <a:p>
                      <a:pPr algn="r" fontAlgn="ctr"/>
                      <a:r>
                        <a:rPr lang="en-US" altLang="ja-JP" sz="600" b="0" i="0" u="none" strike="noStrike" dirty="0">
                          <a:effectLst/>
                          <a:latin typeface="UD デジタル 教科書体 NK" panose="02020400000000000000" pitchFamily="18" charset="-128"/>
                          <a:ea typeface="UD デジタル 教科書体 NK" panose="02020400000000000000" pitchFamily="18" charset="-128"/>
                        </a:rPr>
                        <a:t>161</a:t>
                      </a:r>
                    </a:p>
                  </a:txBody>
                  <a:tcPr marL="3238" marR="36000" marT="32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19087"/>
                    </a:solidFill>
                  </a:tcPr>
                </a:tc>
                <a:tc>
                  <a:txBody>
                    <a:bodyPr/>
                    <a:lstStyle/>
                    <a:p>
                      <a:pPr algn="r" fontAlgn="b"/>
                      <a:r>
                        <a:rPr lang="en-US" altLang="ja-JP" sz="600" b="0" i="0" u="none" strike="noStrike" dirty="0">
                          <a:solidFill>
                            <a:srgbClr val="000000"/>
                          </a:solidFill>
                          <a:effectLst/>
                          <a:latin typeface="UD デジタル 教科書体 NK" panose="02020400000000000000" pitchFamily="18" charset="-128"/>
                          <a:ea typeface="UD デジタル 教科書体 NK" panose="02020400000000000000" pitchFamily="18" charset="-128"/>
                        </a:rPr>
                        <a:t>37.6%</a:t>
                      </a:r>
                    </a:p>
                  </a:txBody>
                  <a:tcPr marL="6350" marR="3600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19087"/>
                    </a:solidFill>
                  </a:tcPr>
                </a:tc>
                <a:extLst>
                  <a:ext uri="{0D108BD9-81ED-4DB2-BD59-A6C34878D82A}">
                    <a16:rowId xmlns:a16="http://schemas.microsoft.com/office/drawing/2014/main" val="3957412414"/>
                  </a:ext>
                </a:extLst>
              </a:tr>
              <a:tr h="115652">
                <a:tc>
                  <a:txBody>
                    <a:bodyPr/>
                    <a:lstStyle/>
                    <a:p>
                      <a:pPr algn="l" fontAlgn="ctr"/>
                      <a:r>
                        <a:rPr lang="ja-JP" altLang="en-US" sz="500" b="0" i="0" u="none" strike="noStrike" dirty="0">
                          <a:effectLst/>
                          <a:latin typeface="UD デジタル 教科書体 NK" panose="02020400000000000000" pitchFamily="18" charset="-128"/>
                          <a:ea typeface="UD デジタル 教科書体 NK" panose="02020400000000000000" pitchFamily="18" charset="-128"/>
                        </a:rPr>
                        <a:t>運輸部門</a:t>
                      </a:r>
                    </a:p>
                  </a:txBody>
                  <a:tcPr marL="3238" marR="3238" marT="32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A9D7"/>
                    </a:solidFill>
                  </a:tcPr>
                </a:tc>
                <a:tc>
                  <a:txBody>
                    <a:bodyPr/>
                    <a:lstStyle/>
                    <a:p>
                      <a:pPr algn="r" fontAlgn="ctr"/>
                      <a:r>
                        <a:rPr lang="en-US" altLang="ja-JP" sz="600" b="0" i="0" u="none" strike="noStrike" dirty="0">
                          <a:effectLst/>
                          <a:latin typeface="UD デジタル 教科書体 NK" panose="02020400000000000000" pitchFamily="18" charset="-128"/>
                          <a:ea typeface="UD デジタル 教科書体 NK" panose="02020400000000000000" pitchFamily="18" charset="-128"/>
                        </a:rPr>
                        <a:t>238</a:t>
                      </a:r>
                    </a:p>
                  </a:txBody>
                  <a:tcPr marL="3238" marR="36000" marT="32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A9D7"/>
                    </a:solidFill>
                  </a:tcPr>
                </a:tc>
                <a:tc>
                  <a:txBody>
                    <a:bodyPr/>
                    <a:lstStyle/>
                    <a:p>
                      <a:pPr algn="r" fontAlgn="ctr"/>
                      <a:r>
                        <a:rPr lang="en-US" altLang="ja-JP" sz="600" b="0" i="0" u="none" strike="noStrike" dirty="0">
                          <a:effectLst/>
                          <a:latin typeface="UD デジタル 教科書体 NK" panose="02020400000000000000" pitchFamily="18" charset="-128"/>
                          <a:ea typeface="UD デジタル 教科書体 NK" panose="02020400000000000000" pitchFamily="18" charset="-128"/>
                        </a:rPr>
                        <a:t>210</a:t>
                      </a:r>
                    </a:p>
                  </a:txBody>
                  <a:tcPr marL="3238" marR="36000" marT="32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A9D7"/>
                    </a:solidFill>
                  </a:tcPr>
                </a:tc>
                <a:tc>
                  <a:txBody>
                    <a:bodyPr/>
                    <a:lstStyle/>
                    <a:p>
                      <a:pPr algn="r" fontAlgn="b"/>
                      <a:r>
                        <a:rPr lang="en-US" altLang="ja-JP" sz="600" b="0" i="0" u="none" strike="noStrike" dirty="0">
                          <a:solidFill>
                            <a:srgbClr val="000000"/>
                          </a:solidFill>
                          <a:effectLst/>
                          <a:latin typeface="UD デジタル 教科書体 NK" panose="02020400000000000000" pitchFamily="18" charset="-128"/>
                          <a:ea typeface="UD デジタル 教科書体 NK" panose="02020400000000000000" pitchFamily="18" charset="-128"/>
                        </a:rPr>
                        <a:t>11.8%</a:t>
                      </a:r>
                    </a:p>
                  </a:txBody>
                  <a:tcPr marL="6350" marR="3600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A9D7"/>
                    </a:solidFill>
                  </a:tcPr>
                </a:tc>
                <a:extLst>
                  <a:ext uri="{0D108BD9-81ED-4DB2-BD59-A6C34878D82A}">
                    <a16:rowId xmlns:a16="http://schemas.microsoft.com/office/drawing/2014/main" val="1663734657"/>
                  </a:ext>
                </a:extLst>
              </a:tr>
              <a:tr h="151902">
                <a:tc>
                  <a:txBody>
                    <a:bodyPr/>
                    <a:lstStyle/>
                    <a:p>
                      <a:pPr algn="l" fontAlgn="ctr"/>
                      <a:r>
                        <a:rPr lang="ja-JP" altLang="en-US" sz="500" b="0" i="0" u="none" strike="noStrike" dirty="0">
                          <a:effectLst/>
                          <a:latin typeface="UD デジタル 教科書体 NK" panose="02020400000000000000" pitchFamily="18" charset="-128"/>
                          <a:ea typeface="UD デジタル 教科書体 NK" panose="02020400000000000000" pitchFamily="18" charset="-128"/>
                        </a:rPr>
                        <a:t>その他</a:t>
                      </a:r>
                    </a:p>
                  </a:txBody>
                  <a:tcPr marL="3238" marR="3238" marT="32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600" b="0" i="0" u="none" strike="noStrike" dirty="0">
                          <a:effectLst/>
                          <a:latin typeface="UD デジタル 教科書体 NK" panose="02020400000000000000" pitchFamily="18" charset="-128"/>
                          <a:ea typeface="UD デジタル 教科書体 NK" panose="02020400000000000000" pitchFamily="18" charset="-128"/>
                        </a:rPr>
                        <a:t>104</a:t>
                      </a:r>
                    </a:p>
                  </a:txBody>
                  <a:tcPr marL="3238" marR="36000" marT="32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600" b="0" i="0" u="none" strike="noStrike" dirty="0">
                          <a:effectLst/>
                          <a:latin typeface="UD デジタル 教科書体 NK" panose="02020400000000000000" pitchFamily="18" charset="-128"/>
                          <a:ea typeface="UD デジタル 教科書体 NK" panose="02020400000000000000" pitchFamily="18" charset="-128"/>
                        </a:rPr>
                        <a:t>102</a:t>
                      </a:r>
                    </a:p>
                  </a:txBody>
                  <a:tcPr marL="3238" marR="36000" marT="32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altLang="ja-JP" sz="600" b="0" i="0" u="none" strike="noStrike" dirty="0">
                          <a:solidFill>
                            <a:srgbClr val="000000"/>
                          </a:solidFill>
                          <a:effectLst/>
                          <a:latin typeface="UD デジタル 教科書体 NK" panose="02020400000000000000" pitchFamily="18" charset="-128"/>
                          <a:ea typeface="UD デジタル 教科書体 NK" panose="02020400000000000000" pitchFamily="18" charset="-128"/>
                        </a:rPr>
                        <a:t>1.6%</a:t>
                      </a:r>
                    </a:p>
                  </a:txBody>
                  <a:tcPr marL="6350" marR="3600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8207614"/>
                  </a:ext>
                </a:extLst>
              </a:tr>
              <a:tr h="135245">
                <a:tc>
                  <a:txBody>
                    <a:bodyPr/>
                    <a:lstStyle/>
                    <a:p>
                      <a:pPr algn="ctr" fontAlgn="ctr"/>
                      <a:r>
                        <a:rPr lang="ja-JP" altLang="en-US" sz="500" b="0" i="0" u="none" strike="noStrike">
                          <a:effectLst/>
                          <a:latin typeface="UD デジタル 教科書体 NK" panose="02020400000000000000" pitchFamily="18" charset="-128"/>
                          <a:ea typeface="UD デジタル 教科書体 NK" panose="02020400000000000000" pitchFamily="18" charset="-128"/>
                        </a:rPr>
                        <a:t>合計</a:t>
                      </a:r>
                    </a:p>
                  </a:txBody>
                  <a:tcPr marL="3238" marR="3238" marT="32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600" b="0" i="0" u="none" strike="noStrike">
                          <a:effectLst/>
                          <a:latin typeface="UD デジタル 教科書体 NK" panose="02020400000000000000" pitchFamily="18" charset="-128"/>
                          <a:ea typeface="UD デジタル 教科書体 NK" panose="02020400000000000000" pitchFamily="18" charset="-128"/>
                        </a:rPr>
                        <a:t>1,139</a:t>
                      </a:r>
                    </a:p>
                  </a:txBody>
                  <a:tcPr marL="3238" marR="36000" marT="32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600" b="0" i="0" u="none" strike="noStrike" dirty="0">
                          <a:effectLst/>
                          <a:latin typeface="UD デジタル 教科書体 NK" panose="02020400000000000000" pitchFamily="18" charset="-128"/>
                          <a:ea typeface="UD デジタル 教科書体 NK" panose="02020400000000000000" pitchFamily="18" charset="-128"/>
                        </a:rPr>
                        <a:t>864</a:t>
                      </a:r>
                    </a:p>
                  </a:txBody>
                  <a:tcPr marL="3238" marR="36000" marT="32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altLang="ja-JP" sz="600" b="0" i="0" u="none" strike="noStrike" dirty="0">
                          <a:solidFill>
                            <a:srgbClr val="000000"/>
                          </a:solidFill>
                          <a:effectLst/>
                          <a:latin typeface="UD デジタル 教科書体 NK" panose="02020400000000000000" pitchFamily="18" charset="-128"/>
                          <a:ea typeface="UD デジタル 教科書体 NK" panose="02020400000000000000" pitchFamily="18" charset="-128"/>
                        </a:rPr>
                        <a:t>24.1%</a:t>
                      </a:r>
                    </a:p>
                  </a:txBody>
                  <a:tcPr marL="6350" marR="3600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95658833"/>
                  </a:ext>
                </a:extLst>
              </a:tr>
            </a:tbl>
          </a:graphicData>
        </a:graphic>
      </p:graphicFrame>
      <p:pic>
        <p:nvPicPr>
          <p:cNvPr id="9" name="図 8">
            <a:extLst>
              <a:ext uri="{FF2B5EF4-FFF2-40B4-BE49-F238E27FC236}">
                <a16:creationId xmlns:a16="http://schemas.microsoft.com/office/drawing/2014/main" id="{23D78AB0-33AD-1875-47AF-C3C7B06487CA}"/>
              </a:ext>
            </a:extLst>
          </p:cNvPr>
          <p:cNvPicPr>
            <a:picLocks noChangeAspect="1"/>
          </p:cNvPicPr>
          <p:nvPr/>
        </p:nvPicPr>
        <p:blipFill>
          <a:blip r:embed="rId8"/>
          <a:stretch>
            <a:fillRect/>
          </a:stretch>
        </p:blipFill>
        <p:spPr>
          <a:xfrm>
            <a:off x="5216647" y="5077956"/>
            <a:ext cx="2988000" cy="1304359"/>
          </a:xfrm>
          <a:prstGeom prst="rect">
            <a:avLst/>
          </a:prstGeom>
        </p:spPr>
      </p:pic>
      <p:sp>
        <p:nvSpPr>
          <p:cNvPr id="10" name="正方形/長方形 9">
            <a:extLst>
              <a:ext uri="{FF2B5EF4-FFF2-40B4-BE49-F238E27FC236}">
                <a16:creationId xmlns:a16="http://schemas.microsoft.com/office/drawing/2014/main" id="{9AE9315C-39CC-F841-A4D8-D0F559784EB0}"/>
              </a:ext>
            </a:extLst>
          </p:cNvPr>
          <p:cNvSpPr/>
          <p:nvPr/>
        </p:nvSpPr>
        <p:spPr>
          <a:xfrm>
            <a:off x="1572066" y="3074249"/>
            <a:ext cx="1427673" cy="2353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900" u="sng" kern="600" dirty="0">
                <a:solidFill>
                  <a:schemeClr val="tx1"/>
                </a:solidFill>
                <a:latin typeface="UD デジタル 教科書体 NP" panose="02020400000000000000" pitchFamily="18" charset="-128"/>
                <a:ea typeface="UD デジタル 教科書体 NP" panose="02020400000000000000" pitchFamily="18" charset="-128"/>
              </a:rPr>
              <a:t>2022</a:t>
            </a:r>
            <a:r>
              <a:rPr lang="ja-JP" altLang="en-US" sz="900" u="sng" kern="600" dirty="0">
                <a:solidFill>
                  <a:schemeClr val="tx1"/>
                </a:solidFill>
                <a:latin typeface="UD デジタル 教科書体 NP" panose="02020400000000000000" pitchFamily="18" charset="-128"/>
                <a:ea typeface="UD デジタル 教科書体 NP" panose="02020400000000000000" pitchFamily="18" charset="-128"/>
              </a:rPr>
              <a:t>年度排出量の内訳</a:t>
            </a:r>
          </a:p>
        </p:txBody>
      </p:sp>
      <p:grpSp>
        <p:nvGrpSpPr>
          <p:cNvPr id="15" name="グループ化 14">
            <a:extLst>
              <a:ext uri="{FF2B5EF4-FFF2-40B4-BE49-F238E27FC236}">
                <a16:creationId xmlns:a16="http://schemas.microsoft.com/office/drawing/2014/main" id="{69925448-0516-EB43-47DB-5DEC86779DEC}"/>
              </a:ext>
            </a:extLst>
          </p:cNvPr>
          <p:cNvGrpSpPr/>
          <p:nvPr/>
        </p:nvGrpSpPr>
        <p:grpSpPr>
          <a:xfrm>
            <a:off x="180000" y="72000"/>
            <a:ext cx="8784000" cy="276999"/>
            <a:chOff x="180000" y="72000"/>
            <a:chExt cx="8784000" cy="276999"/>
          </a:xfrm>
        </p:grpSpPr>
        <p:sp>
          <p:nvSpPr>
            <p:cNvPr id="16" name="正方形/長方形 15">
              <a:extLst>
                <a:ext uri="{FF2B5EF4-FFF2-40B4-BE49-F238E27FC236}">
                  <a16:creationId xmlns:a16="http://schemas.microsoft.com/office/drawing/2014/main" id="{E948C4DA-D8D3-7639-6159-C17A4DD26C7B}"/>
                </a:ext>
              </a:extLst>
            </p:cNvPr>
            <p:cNvSpPr/>
            <p:nvPr/>
          </p:nvSpPr>
          <p:spPr>
            <a:xfrm>
              <a:off x="180000" y="72000"/>
              <a:ext cx="82868" cy="25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kumimoji="1" lang="ja-JP" altLang="en-US" sz="1350">
                <a:solidFill>
                  <a:prstClr val="white"/>
                </a:solidFill>
                <a:latin typeface="UD デジタル 教科書体 NP" panose="02020400000000000000" pitchFamily="18" charset="-128"/>
                <a:ea typeface="UD デジタル 教科書体 NP" panose="02020400000000000000" pitchFamily="18" charset="-128"/>
              </a:endParaRPr>
            </a:p>
          </p:txBody>
        </p:sp>
        <p:sp>
          <p:nvSpPr>
            <p:cNvPr id="17" name="テキスト ボックス 16">
              <a:extLst>
                <a:ext uri="{FF2B5EF4-FFF2-40B4-BE49-F238E27FC236}">
                  <a16:creationId xmlns:a16="http://schemas.microsoft.com/office/drawing/2014/main" id="{C20A9ABF-D7B4-44D7-6391-F6B9BA0C00DC}"/>
                </a:ext>
              </a:extLst>
            </p:cNvPr>
            <p:cNvSpPr txBox="1"/>
            <p:nvPr/>
          </p:nvSpPr>
          <p:spPr>
            <a:xfrm>
              <a:off x="262727" y="72000"/>
              <a:ext cx="8694790" cy="276999"/>
            </a:xfrm>
            <a:prstGeom prst="rect">
              <a:avLst/>
            </a:prstGeom>
            <a:solidFill>
              <a:schemeClr val="bg1"/>
            </a:solidFill>
          </p:spPr>
          <p:txBody>
            <a:bodyPr wrap="square" rtlCol="0">
              <a:spAutoFit/>
            </a:bodyPr>
            <a:lstStyle/>
            <a:p>
              <a:pPr>
                <a:defRPr/>
              </a:pPr>
              <a:r>
                <a:rPr kumimoji="1" lang="ja-JP" altLang="en-US" sz="1200" dirty="0">
                  <a:latin typeface="UD デジタル 教科書体 NP" panose="02020400000000000000" pitchFamily="18" charset="-128"/>
                  <a:ea typeface="UD デジタル 教科書体 NP" panose="02020400000000000000" pitchFamily="18" charset="-128"/>
                </a:rPr>
                <a:t>第２次熊本連携中枢都市圏地球温暖化対策実行計画　素案（概要）</a:t>
              </a:r>
            </a:p>
          </p:txBody>
        </p:sp>
        <p:cxnSp>
          <p:nvCxnSpPr>
            <p:cNvPr id="18" name="直線コネクタ 17">
              <a:extLst>
                <a:ext uri="{FF2B5EF4-FFF2-40B4-BE49-F238E27FC236}">
                  <a16:creationId xmlns:a16="http://schemas.microsoft.com/office/drawing/2014/main" id="{A6C8CEC9-1D9C-96DD-60C3-504C711CA425}"/>
                </a:ext>
              </a:extLst>
            </p:cNvPr>
            <p:cNvCxnSpPr>
              <a:cxnSpLocks/>
            </p:cNvCxnSpPr>
            <p:nvPr/>
          </p:nvCxnSpPr>
          <p:spPr>
            <a:xfrm>
              <a:off x="180000" y="324000"/>
              <a:ext cx="87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367717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四角形: 角を丸くする 48">
            <a:extLst>
              <a:ext uri="{FF2B5EF4-FFF2-40B4-BE49-F238E27FC236}">
                <a16:creationId xmlns:a16="http://schemas.microsoft.com/office/drawing/2014/main" id="{1639C094-77E7-4816-B8CA-E9BC0C17752D}"/>
              </a:ext>
            </a:extLst>
          </p:cNvPr>
          <p:cNvSpPr/>
          <p:nvPr/>
        </p:nvSpPr>
        <p:spPr>
          <a:xfrm>
            <a:off x="4876715" y="2487117"/>
            <a:ext cx="4220643" cy="3145651"/>
          </a:xfrm>
          <a:prstGeom prst="roundRect">
            <a:avLst>
              <a:gd name="adj" fmla="val 2694"/>
            </a:avLst>
          </a:prstGeom>
          <a:noFill/>
          <a:ln w="19050">
            <a:solidFill>
              <a:srgbClr val="76D495"/>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 panose="02020400000000000000" pitchFamily="18" charset="-128"/>
              <a:ea typeface="UD デジタル 教科書体 NP" panose="02020400000000000000" pitchFamily="18" charset="-128"/>
            </a:endParaRPr>
          </a:p>
        </p:txBody>
      </p:sp>
      <p:sp>
        <p:nvSpPr>
          <p:cNvPr id="50" name="正方形/長方形 49">
            <a:extLst>
              <a:ext uri="{FF2B5EF4-FFF2-40B4-BE49-F238E27FC236}">
                <a16:creationId xmlns:a16="http://schemas.microsoft.com/office/drawing/2014/main" id="{14CCD9CD-E290-9E54-CFC2-B17300E9BE9E}"/>
              </a:ext>
            </a:extLst>
          </p:cNvPr>
          <p:cNvSpPr/>
          <p:nvPr/>
        </p:nvSpPr>
        <p:spPr>
          <a:xfrm>
            <a:off x="5016488" y="2578892"/>
            <a:ext cx="3973308" cy="189822"/>
          </a:xfrm>
          <a:prstGeom prst="rect">
            <a:avLst/>
          </a:prstGeom>
          <a:solidFill>
            <a:srgbClr val="DCF0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u="sng" kern="600" dirty="0">
                <a:solidFill>
                  <a:schemeClr val="tx1"/>
                </a:solidFill>
                <a:latin typeface="UD デジタル 教科書体 NP" panose="02020400000000000000" pitchFamily="18" charset="-128"/>
                <a:ea typeface="UD デジタル 教科書体 NP" panose="02020400000000000000" pitchFamily="18" charset="-128"/>
              </a:rPr>
              <a:t>①産業部門</a:t>
            </a:r>
          </a:p>
        </p:txBody>
      </p:sp>
      <p:sp>
        <p:nvSpPr>
          <p:cNvPr id="51" name="正方形/長方形 50">
            <a:extLst>
              <a:ext uri="{FF2B5EF4-FFF2-40B4-BE49-F238E27FC236}">
                <a16:creationId xmlns:a16="http://schemas.microsoft.com/office/drawing/2014/main" id="{5B54C83D-D0A8-FB35-9A06-73BE7AF8B853}"/>
              </a:ext>
            </a:extLst>
          </p:cNvPr>
          <p:cNvSpPr/>
          <p:nvPr/>
        </p:nvSpPr>
        <p:spPr>
          <a:xfrm>
            <a:off x="5099585" y="2893595"/>
            <a:ext cx="3890211" cy="405522"/>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750" dirty="0">
                <a:solidFill>
                  <a:schemeClr val="tx1"/>
                </a:solidFill>
                <a:latin typeface="UD デジタル 教科書体 NP" panose="02020400000000000000" pitchFamily="18" charset="-128"/>
                <a:ea typeface="UD デジタル 教科書体 NP" panose="02020400000000000000" pitchFamily="18" charset="-128"/>
              </a:rPr>
              <a:t>◇省エネルギー性能の高い設備・機器の導入促進</a:t>
            </a:r>
            <a:endParaRPr kumimoji="1" lang="en-US" altLang="ja-JP" sz="750" dirty="0">
              <a:solidFill>
                <a:schemeClr val="tx1"/>
              </a:solidFill>
              <a:latin typeface="UD デジタル 教科書体 NP" panose="02020400000000000000" pitchFamily="18" charset="-128"/>
              <a:ea typeface="UD デジタル 教科書体 NP" panose="02020400000000000000" pitchFamily="18" charset="-128"/>
            </a:endParaRPr>
          </a:p>
          <a:p>
            <a:r>
              <a:rPr kumimoji="1" lang="ja-JP" altLang="en-US" sz="750" dirty="0">
                <a:solidFill>
                  <a:schemeClr val="tx1"/>
                </a:solidFill>
                <a:latin typeface="UD デジタル 教科書体 NP" panose="02020400000000000000" pitchFamily="18" charset="-128"/>
                <a:ea typeface="UD デジタル 教科書体 NP" panose="02020400000000000000" pitchFamily="18" charset="-128"/>
              </a:rPr>
              <a:t>◇化石燃料の電化・燃料転換、工場屋根等を活用した太陽光発電の導入促進</a:t>
            </a:r>
            <a:endParaRPr kumimoji="1" lang="en-US" altLang="ja-JP" sz="750" dirty="0">
              <a:solidFill>
                <a:schemeClr val="tx1"/>
              </a:solidFill>
              <a:latin typeface="UD デジタル 教科書体 NP" panose="02020400000000000000" pitchFamily="18" charset="-128"/>
              <a:ea typeface="UD デジタル 教科書体 NP" panose="02020400000000000000" pitchFamily="18" charset="-128"/>
            </a:endParaRPr>
          </a:p>
          <a:p>
            <a:r>
              <a:rPr kumimoji="1" lang="ja-JP" altLang="en-US" sz="750" dirty="0">
                <a:solidFill>
                  <a:schemeClr val="tx1"/>
                </a:solidFill>
                <a:latin typeface="UD デジタル 教科書体 NP" panose="02020400000000000000" pitchFamily="18" charset="-128"/>
                <a:ea typeface="UD デジタル 教科書体 NP" panose="02020400000000000000" pitchFamily="18" charset="-128"/>
              </a:rPr>
              <a:t>◇業種に応じた脱炭素化支援</a:t>
            </a:r>
          </a:p>
        </p:txBody>
      </p:sp>
      <p:sp>
        <p:nvSpPr>
          <p:cNvPr id="52" name="正方形/長方形 51">
            <a:extLst>
              <a:ext uri="{FF2B5EF4-FFF2-40B4-BE49-F238E27FC236}">
                <a16:creationId xmlns:a16="http://schemas.microsoft.com/office/drawing/2014/main" id="{8275BEA5-95C2-80E8-92EE-3C481442A418}"/>
              </a:ext>
            </a:extLst>
          </p:cNvPr>
          <p:cNvSpPr/>
          <p:nvPr/>
        </p:nvSpPr>
        <p:spPr>
          <a:xfrm>
            <a:off x="5016488" y="3368848"/>
            <a:ext cx="3973308" cy="189822"/>
          </a:xfrm>
          <a:prstGeom prst="rect">
            <a:avLst/>
          </a:prstGeom>
          <a:solidFill>
            <a:srgbClr val="DCF0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u="sng" kern="600" dirty="0">
                <a:solidFill>
                  <a:schemeClr val="tx1"/>
                </a:solidFill>
                <a:latin typeface="UD デジタル 教科書体 NP" panose="02020400000000000000" pitchFamily="18" charset="-128"/>
                <a:ea typeface="UD デジタル 教科書体 NP" panose="02020400000000000000" pitchFamily="18" charset="-128"/>
              </a:rPr>
              <a:t>②業務その他部門</a:t>
            </a:r>
          </a:p>
        </p:txBody>
      </p:sp>
      <p:sp>
        <p:nvSpPr>
          <p:cNvPr id="53" name="正方形/長方形 52">
            <a:extLst>
              <a:ext uri="{FF2B5EF4-FFF2-40B4-BE49-F238E27FC236}">
                <a16:creationId xmlns:a16="http://schemas.microsoft.com/office/drawing/2014/main" id="{1BDF5F21-1AED-619E-2E49-A23868FC5EC2}"/>
              </a:ext>
            </a:extLst>
          </p:cNvPr>
          <p:cNvSpPr/>
          <p:nvPr/>
        </p:nvSpPr>
        <p:spPr>
          <a:xfrm>
            <a:off x="5080195" y="3687661"/>
            <a:ext cx="3890211" cy="405522"/>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750" dirty="0">
                <a:solidFill>
                  <a:schemeClr val="tx1"/>
                </a:solidFill>
                <a:latin typeface="UD デジタル 教科書体 NP" panose="02020400000000000000" pitchFamily="18" charset="-128"/>
                <a:ea typeface="UD デジタル 教科書体 NP" panose="02020400000000000000" pitchFamily="18" charset="-128"/>
              </a:rPr>
              <a:t>◇高効率の照明・空調・給湯器更新の促進</a:t>
            </a:r>
            <a:endParaRPr kumimoji="1" lang="en-US" altLang="ja-JP" sz="750" dirty="0">
              <a:solidFill>
                <a:schemeClr val="tx1"/>
              </a:solidFill>
              <a:latin typeface="UD デジタル 教科書体 NP" panose="02020400000000000000" pitchFamily="18" charset="-128"/>
              <a:ea typeface="UD デジタル 教科書体 NP" panose="02020400000000000000" pitchFamily="18" charset="-128"/>
            </a:endParaRPr>
          </a:p>
          <a:p>
            <a:r>
              <a:rPr kumimoji="1" lang="ja-JP" altLang="en-US" sz="750" dirty="0">
                <a:solidFill>
                  <a:schemeClr val="tx1"/>
                </a:solidFill>
                <a:latin typeface="UD デジタル 教科書体 NP" panose="02020400000000000000" pitchFamily="18" charset="-128"/>
                <a:ea typeface="UD デジタル 教科書体 NP" panose="02020400000000000000" pitchFamily="18" charset="-128"/>
              </a:rPr>
              <a:t>◇建築物の断熱性能の向上、施設屋根等を活用した太陽光発電の導入促進</a:t>
            </a:r>
            <a:endParaRPr kumimoji="1" lang="en-US" altLang="ja-JP" sz="750" dirty="0">
              <a:solidFill>
                <a:schemeClr val="tx1"/>
              </a:solidFill>
              <a:latin typeface="UD デジタル 教科書体 NP" panose="02020400000000000000" pitchFamily="18" charset="-128"/>
              <a:ea typeface="UD デジタル 教科書体 NP" panose="02020400000000000000" pitchFamily="18" charset="-128"/>
            </a:endParaRPr>
          </a:p>
          <a:p>
            <a:r>
              <a:rPr kumimoji="1" lang="ja-JP" altLang="en-US" sz="750" dirty="0">
                <a:solidFill>
                  <a:schemeClr val="tx1"/>
                </a:solidFill>
                <a:latin typeface="UD デジタル 教科書体 NP" panose="02020400000000000000" pitchFamily="18" charset="-128"/>
                <a:ea typeface="UD デジタル 教科書体 NP" panose="02020400000000000000" pitchFamily="18" charset="-128"/>
              </a:rPr>
              <a:t>◇建築物用途に応じた省エネ対策支援、太陽光発電導入支援策の検討・実施</a:t>
            </a:r>
          </a:p>
        </p:txBody>
      </p:sp>
      <p:sp>
        <p:nvSpPr>
          <p:cNvPr id="54" name="正方形/長方形 53">
            <a:extLst>
              <a:ext uri="{FF2B5EF4-FFF2-40B4-BE49-F238E27FC236}">
                <a16:creationId xmlns:a16="http://schemas.microsoft.com/office/drawing/2014/main" id="{25BB6B37-A411-8B53-80AF-F69DD4B4BA5D}"/>
              </a:ext>
            </a:extLst>
          </p:cNvPr>
          <p:cNvSpPr/>
          <p:nvPr/>
        </p:nvSpPr>
        <p:spPr>
          <a:xfrm>
            <a:off x="5016488" y="4160393"/>
            <a:ext cx="3973308" cy="189822"/>
          </a:xfrm>
          <a:prstGeom prst="rect">
            <a:avLst/>
          </a:prstGeom>
          <a:solidFill>
            <a:srgbClr val="DCF0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u="sng" kern="600" dirty="0">
                <a:solidFill>
                  <a:schemeClr val="tx1"/>
                </a:solidFill>
                <a:latin typeface="UD デジタル 教科書体 NP" panose="02020400000000000000" pitchFamily="18" charset="-128"/>
                <a:ea typeface="UD デジタル 教科書体 NP" panose="02020400000000000000" pitchFamily="18" charset="-128"/>
              </a:rPr>
              <a:t>③家庭部門</a:t>
            </a:r>
          </a:p>
        </p:txBody>
      </p:sp>
      <p:sp>
        <p:nvSpPr>
          <p:cNvPr id="55" name="正方形/長方形 54">
            <a:extLst>
              <a:ext uri="{FF2B5EF4-FFF2-40B4-BE49-F238E27FC236}">
                <a16:creationId xmlns:a16="http://schemas.microsoft.com/office/drawing/2014/main" id="{DCFE674C-9F48-CF6C-0E2E-8B47D1175C63}"/>
              </a:ext>
            </a:extLst>
          </p:cNvPr>
          <p:cNvSpPr/>
          <p:nvPr/>
        </p:nvSpPr>
        <p:spPr>
          <a:xfrm>
            <a:off x="5099585" y="4469900"/>
            <a:ext cx="3573084" cy="482038"/>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750" dirty="0">
                <a:solidFill>
                  <a:schemeClr val="tx1"/>
                </a:solidFill>
                <a:latin typeface="UD デジタル 教科書体 NP" panose="02020400000000000000" pitchFamily="18" charset="-128"/>
                <a:ea typeface="UD デジタル 教科書体 NP" panose="02020400000000000000" pitchFamily="18" charset="-128"/>
              </a:rPr>
              <a:t>◇住民一人ひとりが自分ごととしてデコ活に取り組むための脱炭素意識の向上</a:t>
            </a:r>
            <a:endParaRPr kumimoji="1" lang="en-US" altLang="ja-JP" sz="750" dirty="0">
              <a:solidFill>
                <a:schemeClr val="tx1"/>
              </a:solidFill>
              <a:latin typeface="UD デジタル 教科書体 NP" panose="02020400000000000000" pitchFamily="18" charset="-128"/>
              <a:ea typeface="UD デジタル 教科書体 NP" panose="02020400000000000000" pitchFamily="18" charset="-128"/>
            </a:endParaRPr>
          </a:p>
          <a:p>
            <a:r>
              <a:rPr kumimoji="1" lang="ja-JP" altLang="en-US" sz="750" dirty="0">
                <a:solidFill>
                  <a:schemeClr val="tx1"/>
                </a:solidFill>
                <a:latin typeface="UD デジタル 教科書体 NP" panose="02020400000000000000" pitchFamily="18" charset="-128"/>
                <a:ea typeface="UD デジタル 教科書体 NP" panose="02020400000000000000" pitchFamily="18" charset="-128"/>
              </a:rPr>
              <a:t>　に向けた啓発等の推進</a:t>
            </a:r>
            <a:endParaRPr kumimoji="1" lang="en-US" altLang="ja-JP" sz="750" dirty="0">
              <a:solidFill>
                <a:schemeClr val="tx1"/>
              </a:solidFill>
              <a:latin typeface="UD デジタル 教科書体 NP" panose="02020400000000000000" pitchFamily="18" charset="-128"/>
              <a:ea typeface="UD デジタル 教科書体 NP" panose="02020400000000000000" pitchFamily="18" charset="-128"/>
            </a:endParaRPr>
          </a:p>
          <a:p>
            <a:r>
              <a:rPr kumimoji="1" lang="ja-JP" altLang="en-US" sz="750" dirty="0">
                <a:solidFill>
                  <a:schemeClr val="tx1"/>
                </a:solidFill>
                <a:latin typeface="UD デジタル 教科書体 NP" panose="02020400000000000000" pitchFamily="18" charset="-128"/>
                <a:ea typeface="UD デジタル 教科書体 NP" panose="02020400000000000000" pitchFamily="18" charset="-128"/>
              </a:rPr>
              <a:t>◇太陽光発電設備・高効率省エネ設備等の導入に向けた支援</a:t>
            </a:r>
            <a:endParaRPr kumimoji="1" lang="ja-JP" altLang="en-US" sz="750" strike="sngStrike" dirty="0">
              <a:solidFill>
                <a:schemeClr val="tx1"/>
              </a:solidFill>
              <a:latin typeface="UD デジタル 教科書体 NP" panose="02020400000000000000" pitchFamily="18" charset="-128"/>
              <a:ea typeface="UD デジタル 教科書体 NP" panose="02020400000000000000" pitchFamily="18" charset="-128"/>
            </a:endParaRPr>
          </a:p>
        </p:txBody>
      </p:sp>
      <p:sp>
        <p:nvSpPr>
          <p:cNvPr id="56" name="正方形/長方形 55">
            <a:extLst>
              <a:ext uri="{FF2B5EF4-FFF2-40B4-BE49-F238E27FC236}">
                <a16:creationId xmlns:a16="http://schemas.microsoft.com/office/drawing/2014/main" id="{82B445BA-A9EF-C5C9-0B87-56CDF12FB2B8}"/>
              </a:ext>
            </a:extLst>
          </p:cNvPr>
          <p:cNvSpPr/>
          <p:nvPr/>
        </p:nvSpPr>
        <p:spPr>
          <a:xfrm>
            <a:off x="5016488" y="4962527"/>
            <a:ext cx="3973308" cy="189822"/>
          </a:xfrm>
          <a:prstGeom prst="rect">
            <a:avLst/>
          </a:prstGeom>
          <a:solidFill>
            <a:srgbClr val="DCF0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u="sng" kern="600" dirty="0">
                <a:solidFill>
                  <a:schemeClr val="tx1"/>
                </a:solidFill>
                <a:latin typeface="UD デジタル 教科書体 NP" panose="02020400000000000000" pitchFamily="18" charset="-128"/>
                <a:ea typeface="UD デジタル 教科書体 NP" panose="02020400000000000000" pitchFamily="18" charset="-128"/>
              </a:rPr>
              <a:t>④運輸部門</a:t>
            </a:r>
          </a:p>
        </p:txBody>
      </p:sp>
      <p:sp>
        <p:nvSpPr>
          <p:cNvPr id="57" name="正方形/長方形 56">
            <a:extLst>
              <a:ext uri="{FF2B5EF4-FFF2-40B4-BE49-F238E27FC236}">
                <a16:creationId xmlns:a16="http://schemas.microsoft.com/office/drawing/2014/main" id="{E2C225A8-6835-906D-9BC7-C26F4B7178DE}"/>
              </a:ext>
            </a:extLst>
          </p:cNvPr>
          <p:cNvSpPr/>
          <p:nvPr/>
        </p:nvSpPr>
        <p:spPr>
          <a:xfrm>
            <a:off x="5080943" y="5309013"/>
            <a:ext cx="3890211" cy="405522"/>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750" dirty="0">
                <a:solidFill>
                  <a:schemeClr val="tx1"/>
                </a:solidFill>
                <a:latin typeface="UD デジタル 教科書体 NP" panose="02020400000000000000" pitchFamily="18" charset="-128"/>
                <a:ea typeface="UD デジタル 教科書体 NP" panose="02020400000000000000" pitchFamily="18" charset="-128"/>
              </a:rPr>
              <a:t>◇次世代自動車の普及促進</a:t>
            </a:r>
            <a:endParaRPr kumimoji="1" lang="en-US" altLang="ja-JP" sz="750" dirty="0">
              <a:solidFill>
                <a:schemeClr val="tx1"/>
              </a:solidFill>
              <a:latin typeface="UD デジタル 教科書体 NP" panose="02020400000000000000" pitchFamily="18" charset="-128"/>
              <a:ea typeface="UD デジタル 教科書体 NP" panose="02020400000000000000" pitchFamily="18" charset="-128"/>
            </a:endParaRPr>
          </a:p>
          <a:p>
            <a:r>
              <a:rPr kumimoji="1" lang="ja-JP" altLang="en-US" sz="750" dirty="0">
                <a:solidFill>
                  <a:schemeClr val="tx1"/>
                </a:solidFill>
                <a:latin typeface="UD デジタル 教科書体 NP" panose="02020400000000000000" pitchFamily="18" charset="-128"/>
                <a:ea typeface="UD デジタル 教科書体 NP" panose="02020400000000000000" pitchFamily="18" charset="-128"/>
              </a:rPr>
              <a:t>◇公共交通機関利用の促進</a:t>
            </a:r>
            <a:endParaRPr kumimoji="1" lang="ja-JP" altLang="en-US" sz="750" strike="sngStrike" dirty="0">
              <a:solidFill>
                <a:schemeClr val="tx1"/>
              </a:solidFill>
              <a:latin typeface="UD デジタル 教科書体 NP" panose="02020400000000000000" pitchFamily="18" charset="-128"/>
              <a:ea typeface="UD デジタル 教科書体 NP" panose="02020400000000000000" pitchFamily="18" charset="-128"/>
            </a:endParaRPr>
          </a:p>
        </p:txBody>
      </p:sp>
      <p:sp>
        <p:nvSpPr>
          <p:cNvPr id="63" name="正方形/長方形 62">
            <a:extLst>
              <a:ext uri="{FF2B5EF4-FFF2-40B4-BE49-F238E27FC236}">
                <a16:creationId xmlns:a16="http://schemas.microsoft.com/office/drawing/2014/main" id="{0415B6EF-8DC1-36C2-6DEA-12882BA0D004}"/>
              </a:ext>
            </a:extLst>
          </p:cNvPr>
          <p:cNvSpPr/>
          <p:nvPr/>
        </p:nvSpPr>
        <p:spPr>
          <a:xfrm>
            <a:off x="5073894" y="6030770"/>
            <a:ext cx="3915902" cy="405522"/>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750" dirty="0">
                <a:solidFill>
                  <a:schemeClr val="tx1"/>
                </a:solidFill>
                <a:latin typeface="UD デジタル 教科書体 NP" panose="02020400000000000000" pitchFamily="18" charset="-128"/>
                <a:ea typeface="UD デジタル 教科書体 NP" panose="02020400000000000000" pitchFamily="18" charset="-128"/>
              </a:rPr>
              <a:t>◇ワンウェイプラスチックの使用削減</a:t>
            </a:r>
            <a:endParaRPr kumimoji="1" lang="en-US" altLang="ja-JP" sz="750" strike="sngStrike" dirty="0">
              <a:solidFill>
                <a:srgbClr val="FF0000"/>
              </a:solidFill>
              <a:latin typeface="UD デジタル 教科書体 NP" panose="02020400000000000000" pitchFamily="18" charset="-128"/>
              <a:ea typeface="UD デジタル 教科書体 NP" panose="02020400000000000000" pitchFamily="18" charset="-128"/>
            </a:endParaRPr>
          </a:p>
          <a:p>
            <a:r>
              <a:rPr kumimoji="1" lang="ja-JP" altLang="en-US" sz="750" dirty="0">
                <a:solidFill>
                  <a:schemeClr val="tx1"/>
                </a:solidFill>
                <a:latin typeface="UD デジタル 教科書体 NP" panose="02020400000000000000" pitchFamily="18" charset="-128"/>
                <a:ea typeface="UD デジタル 教科書体 NP" panose="02020400000000000000" pitchFamily="18" charset="-128"/>
              </a:rPr>
              <a:t>◇プラスチックごみの分別収集・リサイクル</a:t>
            </a:r>
          </a:p>
        </p:txBody>
      </p:sp>
      <p:sp>
        <p:nvSpPr>
          <p:cNvPr id="64" name="正方形/長方形 63">
            <a:extLst>
              <a:ext uri="{FF2B5EF4-FFF2-40B4-BE49-F238E27FC236}">
                <a16:creationId xmlns:a16="http://schemas.microsoft.com/office/drawing/2014/main" id="{466B5149-44A3-ED22-664F-7BB248727003}"/>
              </a:ext>
            </a:extLst>
          </p:cNvPr>
          <p:cNvSpPr/>
          <p:nvPr/>
        </p:nvSpPr>
        <p:spPr>
          <a:xfrm>
            <a:off x="5080943" y="2758790"/>
            <a:ext cx="3890211" cy="189822"/>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750" dirty="0">
                <a:solidFill>
                  <a:schemeClr val="accent6">
                    <a:lumMod val="75000"/>
                  </a:schemeClr>
                </a:solidFill>
                <a:latin typeface="UD デジタル 教科書体 NP" panose="02020400000000000000" pitchFamily="18" charset="-128"/>
                <a:ea typeface="UD デジタル 教科書体 NP" panose="02020400000000000000" pitchFamily="18" charset="-128"/>
              </a:rPr>
              <a:t>製造業を中心とした脱炭素化の促進と経済成長の両立</a:t>
            </a:r>
          </a:p>
        </p:txBody>
      </p:sp>
      <p:sp>
        <p:nvSpPr>
          <p:cNvPr id="65" name="正方形/長方形 64">
            <a:extLst>
              <a:ext uri="{FF2B5EF4-FFF2-40B4-BE49-F238E27FC236}">
                <a16:creationId xmlns:a16="http://schemas.microsoft.com/office/drawing/2014/main" id="{C11533A6-2330-5A0B-84E6-34A7CD8C40F5}"/>
              </a:ext>
            </a:extLst>
          </p:cNvPr>
          <p:cNvSpPr/>
          <p:nvPr/>
        </p:nvSpPr>
        <p:spPr>
          <a:xfrm>
            <a:off x="5080943" y="3555666"/>
            <a:ext cx="3890211" cy="189822"/>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750" dirty="0">
                <a:solidFill>
                  <a:schemeClr val="accent6">
                    <a:lumMod val="75000"/>
                  </a:schemeClr>
                </a:solidFill>
                <a:latin typeface="UD デジタル 教科書体 NP" panose="02020400000000000000" pitchFamily="18" charset="-128"/>
                <a:ea typeface="UD デジタル 教科書体 NP" panose="02020400000000000000" pitchFamily="18" charset="-128"/>
              </a:rPr>
              <a:t>事業者の脱炭素意識の向上及び快適性を維持した施設の脱炭素化の促進</a:t>
            </a:r>
          </a:p>
        </p:txBody>
      </p:sp>
      <p:sp>
        <p:nvSpPr>
          <p:cNvPr id="66" name="正方形/長方形 65">
            <a:extLst>
              <a:ext uri="{FF2B5EF4-FFF2-40B4-BE49-F238E27FC236}">
                <a16:creationId xmlns:a16="http://schemas.microsoft.com/office/drawing/2014/main" id="{9E20C902-9103-E9D0-5E04-08EE4CECF961}"/>
              </a:ext>
            </a:extLst>
          </p:cNvPr>
          <p:cNvSpPr/>
          <p:nvPr/>
        </p:nvSpPr>
        <p:spPr>
          <a:xfrm>
            <a:off x="5073894" y="4334207"/>
            <a:ext cx="4320796" cy="189822"/>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750" dirty="0">
                <a:solidFill>
                  <a:schemeClr val="accent6">
                    <a:lumMod val="75000"/>
                  </a:schemeClr>
                </a:solidFill>
                <a:latin typeface="UD デジタル 教科書体 NP" panose="02020400000000000000" pitchFamily="18" charset="-128"/>
                <a:ea typeface="UD デジタル 教科書体 NP" panose="02020400000000000000" pitchFamily="18" charset="-128"/>
              </a:rPr>
              <a:t>住民の脱炭素意識の向上及び快適性を維持した住宅の脱炭素化の促進</a:t>
            </a:r>
          </a:p>
        </p:txBody>
      </p:sp>
      <p:sp>
        <p:nvSpPr>
          <p:cNvPr id="67" name="正方形/長方形 66">
            <a:extLst>
              <a:ext uri="{FF2B5EF4-FFF2-40B4-BE49-F238E27FC236}">
                <a16:creationId xmlns:a16="http://schemas.microsoft.com/office/drawing/2014/main" id="{1867DECA-7BCB-49EA-F7CD-1A55CE5996AA}"/>
              </a:ext>
            </a:extLst>
          </p:cNvPr>
          <p:cNvSpPr/>
          <p:nvPr/>
        </p:nvSpPr>
        <p:spPr>
          <a:xfrm>
            <a:off x="5080943" y="5149298"/>
            <a:ext cx="3890211" cy="189822"/>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750" dirty="0">
                <a:solidFill>
                  <a:schemeClr val="accent6">
                    <a:lumMod val="75000"/>
                  </a:schemeClr>
                </a:solidFill>
                <a:latin typeface="UD デジタル 教科書体 NP" panose="02020400000000000000" pitchFamily="18" charset="-128"/>
                <a:ea typeface="UD デジタル 教科書体 NP" panose="02020400000000000000" pitchFamily="18" charset="-128"/>
              </a:rPr>
              <a:t>地域の交通事情に適した対策の促進</a:t>
            </a:r>
          </a:p>
        </p:txBody>
      </p:sp>
      <p:sp>
        <p:nvSpPr>
          <p:cNvPr id="68" name="正方形/長方形 67">
            <a:extLst>
              <a:ext uri="{FF2B5EF4-FFF2-40B4-BE49-F238E27FC236}">
                <a16:creationId xmlns:a16="http://schemas.microsoft.com/office/drawing/2014/main" id="{95588A1B-C961-7CE8-077E-22F2E2028F09}"/>
              </a:ext>
            </a:extLst>
          </p:cNvPr>
          <p:cNvSpPr/>
          <p:nvPr/>
        </p:nvSpPr>
        <p:spPr>
          <a:xfrm>
            <a:off x="5066843" y="5909924"/>
            <a:ext cx="3890211" cy="189822"/>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750" dirty="0">
                <a:solidFill>
                  <a:schemeClr val="accent6">
                    <a:lumMod val="75000"/>
                  </a:schemeClr>
                </a:solidFill>
                <a:latin typeface="UD デジタル 教科書体 NP" panose="02020400000000000000" pitchFamily="18" charset="-128"/>
                <a:ea typeface="UD デジタル 教科書体 NP" panose="02020400000000000000" pitchFamily="18" charset="-128"/>
              </a:rPr>
              <a:t>焼却されるプラスチック類の削減（廃棄物分野）</a:t>
            </a:r>
          </a:p>
        </p:txBody>
      </p:sp>
      <p:sp>
        <p:nvSpPr>
          <p:cNvPr id="70" name="正方形/長方形 69">
            <a:extLst>
              <a:ext uri="{FF2B5EF4-FFF2-40B4-BE49-F238E27FC236}">
                <a16:creationId xmlns:a16="http://schemas.microsoft.com/office/drawing/2014/main" id="{67DD8641-540F-A7A8-4158-F5101B0092B4}"/>
              </a:ext>
            </a:extLst>
          </p:cNvPr>
          <p:cNvSpPr/>
          <p:nvPr/>
        </p:nvSpPr>
        <p:spPr>
          <a:xfrm>
            <a:off x="5073893" y="6420093"/>
            <a:ext cx="3908853" cy="405522"/>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750" dirty="0">
                <a:solidFill>
                  <a:schemeClr val="tx1"/>
                </a:solidFill>
                <a:latin typeface="UD デジタル 教科書体 NP" panose="02020400000000000000" pitchFamily="18" charset="-128"/>
                <a:ea typeface="UD デジタル 教科書体 NP" panose="02020400000000000000" pitchFamily="18" charset="-128"/>
              </a:rPr>
              <a:t>◇環境保全型農業の普及拡大</a:t>
            </a:r>
            <a:endParaRPr kumimoji="1" lang="en-US" altLang="ja-JP" sz="750" dirty="0">
              <a:solidFill>
                <a:schemeClr val="tx1"/>
              </a:solidFill>
              <a:latin typeface="UD デジタル 教科書体 NP" panose="02020400000000000000" pitchFamily="18" charset="-128"/>
              <a:ea typeface="UD デジタル 教科書体 NP" panose="02020400000000000000" pitchFamily="18" charset="-128"/>
            </a:endParaRPr>
          </a:p>
          <a:p>
            <a:r>
              <a:rPr kumimoji="1" lang="ja-JP" altLang="en-US" sz="750" dirty="0">
                <a:solidFill>
                  <a:schemeClr val="tx1"/>
                </a:solidFill>
                <a:latin typeface="UD デジタル 教科書体 NP" panose="02020400000000000000" pitchFamily="18" charset="-128"/>
                <a:ea typeface="UD デジタル 教科書体 NP" panose="02020400000000000000" pitchFamily="18" charset="-128"/>
              </a:rPr>
              <a:t>◇バイオ炭の農地施用等の新たな取組の検討</a:t>
            </a:r>
            <a:endParaRPr kumimoji="1" lang="en-US" altLang="ja-JP" sz="750" dirty="0">
              <a:solidFill>
                <a:schemeClr val="tx1"/>
              </a:solidFill>
              <a:latin typeface="UD デジタル 教科書体 NP" panose="02020400000000000000" pitchFamily="18" charset="-128"/>
              <a:ea typeface="UD デジタル 教科書体 NP" panose="02020400000000000000" pitchFamily="18" charset="-128"/>
            </a:endParaRPr>
          </a:p>
        </p:txBody>
      </p:sp>
      <p:sp>
        <p:nvSpPr>
          <p:cNvPr id="71" name="正方形/長方形 70">
            <a:extLst>
              <a:ext uri="{FF2B5EF4-FFF2-40B4-BE49-F238E27FC236}">
                <a16:creationId xmlns:a16="http://schemas.microsoft.com/office/drawing/2014/main" id="{5F8621AA-4121-9427-FC40-8FF100E0E8A8}"/>
              </a:ext>
            </a:extLst>
          </p:cNvPr>
          <p:cNvSpPr/>
          <p:nvPr/>
        </p:nvSpPr>
        <p:spPr>
          <a:xfrm>
            <a:off x="5066843" y="6290030"/>
            <a:ext cx="3915903" cy="189822"/>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750" dirty="0">
                <a:solidFill>
                  <a:schemeClr val="accent6">
                    <a:lumMod val="75000"/>
                  </a:schemeClr>
                </a:solidFill>
                <a:latin typeface="UD デジタル 教科書体 NP" panose="02020400000000000000" pitchFamily="18" charset="-128"/>
                <a:ea typeface="UD デジタル 教科書体 NP" panose="02020400000000000000" pitchFamily="18" charset="-128"/>
              </a:rPr>
              <a:t>環境保全農業及び家畜排せつ物の堆肥化・エネルギー利用の促進（農業分野）</a:t>
            </a:r>
          </a:p>
        </p:txBody>
      </p:sp>
      <p:sp>
        <p:nvSpPr>
          <p:cNvPr id="48" name="正方形/長方形 47">
            <a:extLst>
              <a:ext uri="{FF2B5EF4-FFF2-40B4-BE49-F238E27FC236}">
                <a16:creationId xmlns:a16="http://schemas.microsoft.com/office/drawing/2014/main" id="{8E378282-A4BC-597C-4EFB-EA0EC8F3E4D7}"/>
              </a:ext>
            </a:extLst>
          </p:cNvPr>
          <p:cNvSpPr/>
          <p:nvPr/>
        </p:nvSpPr>
        <p:spPr>
          <a:xfrm>
            <a:off x="5004017" y="2356818"/>
            <a:ext cx="1873857" cy="18229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chemeClr val="tx1"/>
                </a:solidFill>
                <a:latin typeface="UD デジタル 教科書体 NP" panose="02020400000000000000" pitchFamily="18" charset="-128"/>
                <a:ea typeface="UD デジタル 教科書体 NP" panose="02020400000000000000" pitchFamily="18" charset="-128"/>
              </a:rPr>
              <a:t>部門別の排出削減対策の方向性 </a:t>
            </a:r>
          </a:p>
        </p:txBody>
      </p:sp>
      <p:sp>
        <p:nvSpPr>
          <p:cNvPr id="4" name="テキスト ボックス 3">
            <a:extLst>
              <a:ext uri="{FF2B5EF4-FFF2-40B4-BE49-F238E27FC236}">
                <a16:creationId xmlns:a16="http://schemas.microsoft.com/office/drawing/2014/main" id="{8E67A3DA-E1F6-2C70-8B87-CA96FF6B42AA}"/>
              </a:ext>
            </a:extLst>
          </p:cNvPr>
          <p:cNvSpPr txBox="1"/>
          <p:nvPr/>
        </p:nvSpPr>
        <p:spPr>
          <a:xfrm>
            <a:off x="260373" y="2568136"/>
            <a:ext cx="4220643" cy="230832"/>
          </a:xfrm>
          <a:prstGeom prst="rect">
            <a:avLst/>
          </a:prstGeom>
          <a:solidFill>
            <a:srgbClr val="00B050"/>
          </a:solidFill>
        </p:spPr>
        <p:txBody>
          <a:bodyPr wrap="square" rtlCol="0">
            <a:spAutoFit/>
          </a:bodyPr>
          <a:lstStyle/>
          <a:p>
            <a:pPr>
              <a:defRPr/>
            </a:pPr>
            <a:r>
              <a:rPr kumimoji="1" lang="ja-JP" altLang="en-US" sz="900" b="1" dirty="0">
                <a:solidFill>
                  <a:schemeClr val="bg1"/>
                </a:solidFill>
                <a:latin typeface="UD デジタル 教科書体 NP" panose="02020400000000000000" pitchFamily="18" charset="-128"/>
                <a:ea typeface="UD デジタル 教科書体 NP" panose="02020400000000000000" pitchFamily="18" charset="-128"/>
              </a:rPr>
              <a:t>第４章　基本理念と目指す姿及び温室効果ガスの削減目標</a:t>
            </a:r>
          </a:p>
        </p:txBody>
      </p:sp>
      <p:graphicFrame>
        <p:nvGraphicFramePr>
          <p:cNvPr id="8" name="表 7">
            <a:extLst>
              <a:ext uri="{FF2B5EF4-FFF2-40B4-BE49-F238E27FC236}">
                <a16:creationId xmlns:a16="http://schemas.microsoft.com/office/drawing/2014/main" id="{4963BF91-AAB7-A36D-DD93-7593F14CB7AD}"/>
              </a:ext>
            </a:extLst>
          </p:cNvPr>
          <p:cNvGraphicFramePr>
            <a:graphicFrameLocks noGrp="1"/>
          </p:cNvGraphicFramePr>
          <p:nvPr>
            <p:extLst>
              <p:ext uri="{D42A27DB-BD31-4B8C-83A1-F6EECF244321}">
                <p14:modId xmlns:p14="http://schemas.microsoft.com/office/powerpoint/2010/main" val="292889837"/>
              </p:ext>
            </p:extLst>
          </p:nvPr>
        </p:nvGraphicFramePr>
        <p:xfrm>
          <a:off x="260373" y="5350398"/>
          <a:ext cx="3490535" cy="660990"/>
        </p:xfrm>
        <a:graphic>
          <a:graphicData uri="http://schemas.openxmlformats.org/drawingml/2006/table">
            <a:tbl>
              <a:tblPr firstCol="1" bandRow="1"/>
              <a:tblGrid>
                <a:gridCol w="819222">
                  <a:extLst>
                    <a:ext uri="{9D8B030D-6E8A-4147-A177-3AD203B41FA5}">
                      <a16:colId xmlns:a16="http://schemas.microsoft.com/office/drawing/2014/main" val="3038981705"/>
                    </a:ext>
                  </a:extLst>
                </a:gridCol>
                <a:gridCol w="2671313">
                  <a:extLst>
                    <a:ext uri="{9D8B030D-6E8A-4147-A177-3AD203B41FA5}">
                      <a16:colId xmlns:a16="http://schemas.microsoft.com/office/drawing/2014/main" val="4129549380"/>
                    </a:ext>
                  </a:extLst>
                </a:gridCol>
              </a:tblGrid>
              <a:tr h="329790">
                <a:tc>
                  <a:txBody>
                    <a:bodyPr/>
                    <a:lstStyle/>
                    <a:p>
                      <a:pPr algn="ctr">
                        <a:lnSpc>
                          <a:spcPct val="100000"/>
                        </a:lnSpc>
                      </a:pPr>
                      <a:r>
                        <a:rPr lang="ja-JP" sz="900" kern="100" dirty="0">
                          <a:effectLst/>
                          <a:latin typeface="UD デジタル 教科書体 NK" panose="02020400000000000000" pitchFamily="18" charset="-128"/>
                          <a:ea typeface="UD デジタル 教科書体 NK" panose="02020400000000000000" pitchFamily="18" charset="-128"/>
                          <a:cs typeface="Times New Roman" panose="02020603050405020304" pitchFamily="18" charset="0"/>
                        </a:rPr>
                        <a:t>令和</a:t>
                      </a:r>
                      <a:r>
                        <a:rPr lang="en-US" sz="900" kern="100" dirty="0">
                          <a:effectLst/>
                          <a:latin typeface="UD デジタル 教科書体 NK" panose="02020400000000000000" pitchFamily="18" charset="-128"/>
                          <a:ea typeface="UD デジタル 教科書体 NK" panose="02020400000000000000" pitchFamily="18" charset="-128"/>
                          <a:cs typeface="Times New Roman" panose="02020603050405020304" pitchFamily="18" charset="0"/>
                        </a:rPr>
                        <a:t>12</a:t>
                      </a:r>
                      <a:r>
                        <a:rPr lang="ja-JP" sz="900" kern="100" dirty="0">
                          <a:effectLst/>
                          <a:latin typeface="UD デジタル 教科書体 NK" panose="02020400000000000000" pitchFamily="18" charset="-128"/>
                          <a:ea typeface="UD デジタル 教科書体 NK" panose="02020400000000000000" pitchFamily="18" charset="-128"/>
                          <a:cs typeface="Times New Roman" panose="02020603050405020304" pitchFamily="18" charset="0"/>
                        </a:rPr>
                        <a:t>年度</a:t>
                      </a:r>
                      <a:endParaRPr lang="en-US" altLang="ja-JP" sz="900" kern="100" dirty="0">
                        <a:effectLst/>
                        <a:latin typeface="UD デジタル 教科書体 NK" panose="02020400000000000000" pitchFamily="18" charset="-128"/>
                        <a:ea typeface="UD デジタル 教科書体 NK" panose="02020400000000000000" pitchFamily="18" charset="-128"/>
                        <a:cs typeface="Times New Roman" panose="02020603050405020304" pitchFamily="18" charset="0"/>
                      </a:endParaRPr>
                    </a:p>
                    <a:p>
                      <a:pPr algn="ctr">
                        <a:lnSpc>
                          <a:spcPct val="100000"/>
                        </a:lnSpc>
                      </a:pPr>
                      <a:r>
                        <a:rPr lang="ja-JP" sz="900" kern="100" dirty="0">
                          <a:effectLst/>
                          <a:latin typeface="UD デジタル 教科書体 NK" panose="02020400000000000000" pitchFamily="18" charset="-128"/>
                          <a:ea typeface="UD デジタル 教科書体 NK" panose="02020400000000000000" pitchFamily="18" charset="-128"/>
                          <a:cs typeface="Times New Roman" panose="02020603050405020304" pitchFamily="18" charset="0"/>
                        </a:rPr>
                        <a:t>（</a:t>
                      </a:r>
                      <a:r>
                        <a:rPr lang="en-US" sz="900" kern="100" dirty="0">
                          <a:effectLst/>
                          <a:latin typeface="UD デジタル 教科書体 NK" panose="02020400000000000000" pitchFamily="18" charset="-128"/>
                          <a:ea typeface="UD デジタル 教科書体 NK" panose="02020400000000000000" pitchFamily="18" charset="-128"/>
                          <a:cs typeface="Times New Roman" panose="02020603050405020304" pitchFamily="18" charset="0"/>
                        </a:rPr>
                        <a:t>2030</a:t>
                      </a:r>
                      <a:r>
                        <a:rPr lang="ja-JP" sz="900" kern="100" dirty="0">
                          <a:effectLst/>
                          <a:latin typeface="UD デジタル 教科書体 NK" panose="02020400000000000000" pitchFamily="18" charset="-128"/>
                          <a:ea typeface="UD デジタル 教科書体 NK" panose="02020400000000000000" pitchFamily="18" charset="-128"/>
                          <a:cs typeface="Times New Roman" panose="02020603050405020304" pitchFamily="18" charset="0"/>
                        </a:rPr>
                        <a:t>年度）</a:t>
                      </a:r>
                    </a:p>
                  </a:txBody>
                  <a:tcPr marL="68580" marR="68580" marT="0" marB="0" anchor="ctr">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noFill/>
                  </a:tcPr>
                </a:tc>
                <a:tc>
                  <a:txBody>
                    <a:bodyPr/>
                    <a:lstStyle/>
                    <a:p>
                      <a:pPr algn="ctr">
                        <a:lnSpc>
                          <a:spcPct val="100000"/>
                        </a:lnSpc>
                      </a:pPr>
                      <a:r>
                        <a:rPr lang="ja-JP" sz="900" kern="100" dirty="0">
                          <a:effectLst/>
                          <a:latin typeface="UD デジタル 教科書体 NK" panose="02020400000000000000" pitchFamily="18" charset="-128"/>
                          <a:ea typeface="UD デジタル 教科書体 NK" panose="02020400000000000000" pitchFamily="18" charset="-128"/>
                          <a:cs typeface="Times New Roman" panose="02020603050405020304" pitchFamily="18" charset="0"/>
                        </a:rPr>
                        <a:t>平成</a:t>
                      </a:r>
                      <a:r>
                        <a:rPr lang="en-US" sz="900" kern="100" dirty="0">
                          <a:effectLst/>
                          <a:latin typeface="UD デジタル 教科書体 NK" panose="02020400000000000000" pitchFamily="18" charset="-128"/>
                          <a:ea typeface="UD デジタル 教科書体 NK" panose="02020400000000000000" pitchFamily="18" charset="-128"/>
                          <a:cs typeface="Times New Roman" panose="02020603050405020304" pitchFamily="18" charset="0"/>
                        </a:rPr>
                        <a:t>25</a:t>
                      </a:r>
                      <a:r>
                        <a:rPr lang="ja-JP" sz="900" kern="100" dirty="0">
                          <a:effectLst/>
                          <a:latin typeface="UD デジタル 教科書体 NK" panose="02020400000000000000" pitchFamily="18" charset="-128"/>
                          <a:ea typeface="UD デジタル 教科書体 NK" panose="02020400000000000000" pitchFamily="18" charset="-128"/>
                          <a:cs typeface="Times New Roman" panose="02020603050405020304" pitchFamily="18" charset="0"/>
                        </a:rPr>
                        <a:t>年度（</a:t>
                      </a:r>
                      <a:r>
                        <a:rPr lang="en-US" sz="900" kern="100" dirty="0">
                          <a:effectLst/>
                          <a:latin typeface="UD デジタル 教科書体 NK" panose="02020400000000000000" pitchFamily="18" charset="-128"/>
                          <a:ea typeface="UD デジタル 教科書体 NK" panose="02020400000000000000" pitchFamily="18" charset="-128"/>
                          <a:cs typeface="Times New Roman" panose="02020603050405020304" pitchFamily="18" charset="0"/>
                        </a:rPr>
                        <a:t>2013</a:t>
                      </a:r>
                      <a:r>
                        <a:rPr lang="ja-JP" sz="900" kern="100" dirty="0">
                          <a:effectLst/>
                          <a:latin typeface="UD デジタル 教科書体 NK" panose="02020400000000000000" pitchFamily="18" charset="-128"/>
                          <a:ea typeface="UD デジタル 教科書体 NK" panose="02020400000000000000" pitchFamily="18" charset="-128"/>
                          <a:cs typeface="Times New Roman" panose="02020603050405020304" pitchFamily="18" charset="0"/>
                        </a:rPr>
                        <a:t>年度）比　</a:t>
                      </a:r>
                      <a:r>
                        <a:rPr lang="en-US" sz="900" b="1" kern="100" dirty="0">
                          <a:effectLst/>
                          <a:highlight>
                            <a:srgbClr val="DCF0EA"/>
                          </a:highlight>
                          <a:latin typeface="UD デジタル 教科書体 NK" panose="02020400000000000000" pitchFamily="18" charset="-128"/>
                          <a:ea typeface="UD デジタル 教科書体 NK" panose="02020400000000000000" pitchFamily="18" charset="-128"/>
                          <a:cs typeface="Times New Roman" panose="02020603050405020304" pitchFamily="18" charset="0"/>
                        </a:rPr>
                        <a:t>5</a:t>
                      </a:r>
                      <a:r>
                        <a:rPr lang="ja-JP" altLang="en-US" sz="900" b="1" kern="100" dirty="0">
                          <a:effectLst/>
                          <a:highlight>
                            <a:srgbClr val="DCF0EA"/>
                          </a:highlight>
                          <a:latin typeface="UD デジタル 教科書体 NK" panose="02020400000000000000" pitchFamily="18" charset="-128"/>
                          <a:ea typeface="UD デジタル 教科書体 NK" panose="02020400000000000000" pitchFamily="18" charset="-128"/>
                          <a:cs typeface="Times New Roman" panose="02020603050405020304" pitchFamily="18" charset="0"/>
                        </a:rPr>
                        <a:t>３</a:t>
                      </a:r>
                      <a:r>
                        <a:rPr lang="ja-JP" sz="900" b="1" kern="100" dirty="0">
                          <a:effectLst/>
                          <a:highlight>
                            <a:srgbClr val="DCF0EA"/>
                          </a:highlight>
                          <a:latin typeface="UD デジタル 教科書体 NK" panose="02020400000000000000" pitchFamily="18" charset="-128"/>
                          <a:ea typeface="UD デジタル 教科書体 NK" panose="02020400000000000000" pitchFamily="18" charset="-128"/>
                          <a:cs typeface="Times New Roman" panose="02020603050405020304" pitchFamily="18" charset="0"/>
                        </a:rPr>
                        <a:t>％以上削減</a:t>
                      </a:r>
                      <a:endParaRPr lang="ja-JP" sz="900" kern="100" dirty="0">
                        <a:effectLst/>
                        <a:highlight>
                          <a:srgbClr val="DCF0EA"/>
                        </a:highlight>
                        <a:latin typeface="UD デジタル 教科書体 NK" panose="02020400000000000000" pitchFamily="18" charset="-128"/>
                        <a:ea typeface="UD デジタル 教科書体 NK" panose="02020400000000000000" pitchFamily="18" charset="-128"/>
                        <a:cs typeface="Times New Roman" panose="02020603050405020304" pitchFamily="18" charset="0"/>
                      </a:endParaRPr>
                    </a:p>
                    <a:p>
                      <a:pPr algn="ctr">
                        <a:lnSpc>
                          <a:spcPct val="100000"/>
                        </a:lnSpc>
                      </a:pPr>
                      <a:r>
                        <a:rPr lang="ja-JP" sz="900" kern="100" dirty="0">
                          <a:effectLst/>
                          <a:latin typeface="UD デジタル 教科書体 NK" panose="02020400000000000000" pitchFamily="18" charset="-128"/>
                          <a:ea typeface="UD デジタル 教科書体 NK" panose="02020400000000000000" pitchFamily="18" charset="-128"/>
                          <a:cs typeface="Times New Roman" panose="02020603050405020304" pitchFamily="18" charset="0"/>
                        </a:rPr>
                        <a:t>（排出</a:t>
                      </a:r>
                      <a:r>
                        <a:rPr lang="ja-JP" altLang="en-US" sz="900" kern="100" dirty="0">
                          <a:effectLst/>
                          <a:latin typeface="UD デジタル 教科書体 NK" panose="02020400000000000000" pitchFamily="18" charset="-128"/>
                          <a:ea typeface="UD デジタル 教科書体 NK" panose="02020400000000000000" pitchFamily="18" charset="-128"/>
                          <a:cs typeface="Times New Roman" panose="02020603050405020304" pitchFamily="18" charset="0"/>
                        </a:rPr>
                        <a:t>・吸収</a:t>
                      </a:r>
                      <a:r>
                        <a:rPr lang="ja-JP" sz="900" kern="100" dirty="0">
                          <a:effectLst/>
                          <a:latin typeface="UD デジタル 教科書体 NK" panose="02020400000000000000" pitchFamily="18" charset="-128"/>
                          <a:ea typeface="UD デジタル 教科書体 NK" panose="02020400000000000000" pitchFamily="18" charset="-128"/>
                          <a:cs typeface="Times New Roman" panose="02020603050405020304" pitchFamily="18" charset="0"/>
                        </a:rPr>
                        <a:t>量</a:t>
                      </a:r>
                      <a:r>
                        <a:rPr lang="ja-JP" altLang="en-US" sz="900" kern="100" dirty="0">
                          <a:effectLst/>
                          <a:latin typeface="UD デジタル 教科書体 NK" panose="02020400000000000000" pitchFamily="18" charset="-128"/>
                          <a:ea typeface="UD デジタル 教科書体 NK" panose="02020400000000000000" pitchFamily="18" charset="-128"/>
                          <a:cs typeface="Times New Roman" panose="02020603050405020304" pitchFamily="18" charset="0"/>
                        </a:rPr>
                        <a:t>の目安</a:t>
                      </a:r>
                      <a:r>
                        <a:rPr lang="ja-JP" sz="900" kern="100" dirty="0">
                          <a:effectLst/>
                          <a:latin typeface="UD デジタル 教科書体 NK" panose="02020400000000000000" pitchFamily="18" charset="-128"/>
                          <a:ea typeface="UD デジタル 教科書体 NK" panose="02020400000000000000" pitchFamily="18" charset="-128"/>
                          <a:cs typeface="Times New Roman" panose="02020603050405020304" pitchFamily="18" charset="0"/>
                        </a:rPr>
                        <a:t>：</a:t>
                      </a:r>
                      <a:r>
                        <a:rPr lang="en-US" altLang="ja-JP" sz="900" kern="100" dirty="0">
                          <a:effectLst/>
                          <a:latin typeface="UD デジタル 教科書体 NK" panose="02020400000000000000" pitchFamily="18" charset="-128"/>
                          <a:ea typeface="UD デジタル 教科書体 NK" panose="02020400000000000000" pitchFamily="18" charset="-128"/>
                          <a:cs typeface="Times New Roman" panose="02020603050405020304" pitchFamily="18" charset="0"/>
                        </a:rPr>
                        <a:t>527.1</a:t>
                      </a:r>
                      <a:r>
                        <a:rPr lang="ja-JP" sz="900" kern="100" dirty="0">
                          <a:effectLst/>
                          <a:latin typeface="UD デジタル 教科書体 NK" panose="02020400000000000000" pitchFamily="18" charset="-128"/>
                          <a:ea typeface="UD デジタル 教科書体 NK" panose="02020400000000000000" pitchFamily="18" charset="-128"/>
                          <a:cs typeface="Times New Roman" panose="02020603050405020304" pitchFamily="18" charset="0"/>
                        </a:rPr>
                        <a:t>万</a:t>
                      </a:r>
                      <a:r>
                        <a:rPr lang="en-US" sz="900" kern="100" dirty="0">
                          <a:effectLst/>
                          <a:latin typeface="UD デジタル 教科書体 NK" panose="02020400000000000000" pitchFamily="18" charset="-128"/>
                          <a:ea typeface="UD デジタル 教科書体 NK" panose="02020400000000000000" pitchFamily="18" charset="-128"/>
                          <a:cs typeface="Times New Roman" panose="02020603050405020304" pitchFamily="18" charset="0"/>
                        </a:rPr>
                        <a:t>t-CO</a:t>
                      </a:r>
                      <a:r>
                        <a:rPr lang="en-US" sz="900" kern="100" baseline="-25000" dirty="0">
                          <a:effectLst/>
                          <a:latin typeface="UD デジタル 教科書体 NK" panose="02020400000000000000" pitchFamily="18" charset="-128"/>
                          <a:ea typeface="UD デジタル 教科書体 NK" panose="02020400000000000000" pitchFamily="18" charset="-128"/>
                          <a:cs typeface="Times New Roman" panose="02020603050405020304" pitchFamily="18" charset="0"/>
                        </a:rPr>
                        <a:t>2</a:t>
                      </a:r>
                      <a:r>
                        <a:rPr lang="ja-JP" sz="900" kern="100" dirty="0">
                          <a:effectLst/>
                          <a:latin typeface="UD デジタル 教科書体 NK" panose="02020400000000000000" pitchFamily="18" charset="-128"/>
                          <a:ea typeface="UD デジタル 教科書体 NK" panose="02020400000000000000" pitchFamily="18" charset="-128"/>
                          <a:cs typeface="Times New Roman" panose="02020603050405020304" pitchFamily="18" charset="0"/>
                        </a:rPr>
                        <a:t>）</a:t>
                      </a:r>
                    </a:p>
                  </a:txBody>
                  <a:tcPr marL="68580" marR="68580" marT="0" marB="0" anchor="ctr">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noFill/>
                  </a:tcPr>
                </a:tc>
                <a:extLst>
                  <a:ext uri="{0D108BD9-81ED-4DB2-BD59-A6C34878D82A}">
                    <a16:rowId xmlns:a16="http://schemas.microsoft.com/office/drawing/2014/main" val="3281225211"/>
                  </a:ext>
                </a:extLst>
              </a:tr>
              <a:tr h="331200">
                <a:tc>
                  <a:txBody>
                    <a:bodyPr/>
                    <a:lstStyle/>
                    <a:p>
                      <a:pPr algn="ctr">
                        <a:lnSpc>
                          <a:spcPct val="100000"/>
                        </a:lnSpc>
                      </a:pPr>
                      <a:r>
                        <a:rPr lang="ja-JP" sz="900" kern="100" dirty="0">
                          <a:effectLst/>
                          <a:latin typeface="UD デジタル 教科書体 NK" panose="02020400000000000000" pitchFamily="18" charset="-128"/>
                          <a:ea typeface="UD デジタル 教科書体 NK" panose="02020400000000000000" pitchFamily="18" charset="-128"/>
                          <a:cs typeface="Times New Roman" panose="02020603050405020304" pitchFamily="18" charset="0"/>
                        </a:rPr>
                        <a:t>令和</a:t>
                      </a:r>
                      <a:r>
                        <a:rPr lang="en-US" sz="900" kern="100" dirty="0">
                          <a:effectLst/>
                          <a:latin typeface="UD デジタル 教科書体 NK" panose="02020400000000000000" pitchFamily="18" charset="-128"/>
                          <a:ea typeface="UD デジタル 教科書体 NK" panose="02020400000000000000" pitchFamily="18" charset="-128"/>
                          <a:cs typeface="Times New Roman" panose="02020603050405020304" pitchFamily="18" charset="0"/>
                        </a:rPr>
                        <a:t>17</a:t>
                      </a:r>
                      <a:r>
                        <a:rPr lang="ja-JP" sz="900" kern="100" dirty="0">
                          <a:effectLst/>
                          <a:latin typeface="UD デジタル 教科書体 NK" panose="02020400000000000000" pitchFamily="18" charset="-128"/>
                          <a:ea typeface="UD デジタル 教科書体 NK" panose="02020400000000000000" pitchFamily="18" charset="-128"/>
                          <a:cs typeface="Times New Roman" panose="02020603050405020304" pitchFamily="18" charset="0"/>
                        </a:rPr>
                        <a:t>年度</a:t>
                      </a:r>
                      <a:endParaRPr lang="en-US" altLang="ja-JP" sz="900" kern="100" dirty="0">
                        <a:effectLst/>
                        <a:latin typeface="UD デジタル 教科書体 NK" panose="02020400000000000000" pitchFamily="18" charset="-128"/>
                        <a:ea typeface="UD デジタル 教科書体 NK" panose="02020400000000000000" pitchFamily="18" charset="-128"/>
                        <a:cs typeface="Times New Roman" panose="02020603050405020304" pitchFamily="18" charset="0"/>
                      </a:endParaRPr>
                    </a:p>
                    <a:p>
                      <a:pPr algn="ctr">
                        <a:lnSpc>
                          <a:spcPct val="100000"/>
                        </a:lnSpc>
                      </a:pPr>
                      <a:r>
                        <a:rPr lang="ja-JP" sz="900" kern="100" dirty="0">
                          <a:effectLst/>
                          <a:latin typeface="UD デジタル 教科書体 NK" panose="02020400000000000000" pitchFamily="18" charset="-128"/>
                          <a:ea typeface="UD デジタル 教科書体 NK" panose="02020400000000000000" pitchFamily="18" charset="-128"/>
                          <a:cs typeface="Times New Roman" panose="02020603050405020304" pitchFamily="18" charset="0"/>
                        </a:rPr>
                        <a:t>（</a:t>
                      </a:r>
                      <a:r>
                        <a:rPr lang="en-US" sz="900" kern="100" dirty="0">
                          <a:effectLst/>
                          <a:latin typeface="UD デジタル 教科書体 NK" panose="02020400000000000000" pitchFamily="18" charset="-128"/>
                          <a:ea typeface="UD デジタル 教科書体 NK" panose="02020400000000000000" pitchFamily="18" charset="-128"/>
                          <a:cs typeface="Times New Roman" panose="02020603050405020304" pitchFamily="18" charset="0"/>
                        </a:rPr>
                        <a:t>2035</a:t>
                      </a:r>
                      <a:r>
                        <a:rPr lang="ja-JP" sz="900" kern="100" dirty="0">
                          <a:effectLst/>
                          <a:latin typeface="UD デジタル 教科書体 NK" panose="02020400000000000000" pitchFamily="18" charset="-128"/>
                          <a:ea typeface="UD デジタル 教科書体 NK" panose="02020400000000000000" pitchFamily="18" charset="-128"/>
                          <a:cs typeface="Times New Roman" panose="02020603050405020304" pitchFamily="18" charset="0"/>
                        </a:rPr>
                        <a:t>年度）</a:t>
                      </a:r>
                    </a:p>
                  </a:txBody>
                  <a:tcPr marL="68580" marR="68580" marT="0" marB="0" anchor="ctr">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noFill/>
                  </a:tcPr>
                </a:tc>
                <a:tc>
                  <a:txBody>
                    <a:bodyPr/>
                    <a:lstStyle/>
                    <a:p>
                      <a:pPr algn="ctr">
                        <a:lnSpc>
                          <a:spcPct val="100000"/>
                        </a:lnSpc>
                      </a:pPr>
                      <a:r>
                        <a:rPr lang="ja-JP" sz="900" kern="100" dirty="0">
                          <a:effectLst/>
                          <a:latin typeface="UD デジタル 教科書体 NK" panose="02020400000000000000" pitchFamily="18" charset="-128"/>
                          <a:ea typeface="UD デジタル 教科書体 NK" panose="02020400000000000000" pitchFamily="18" charset="-128"/>
                          <a:cs typeface="Times New Roman" panose="02020603050405020304" pitchFamily="18" charset="0"/>
                        </a:rPr>
                        <a:t>平成</a:t>
                      </a:r>
                      <a:r>
                        <a:rPr lang="en-US" sz="900" kern="100" dirty="0">
                          <a:effectLst/>
                          <a:latin typeface="UD デジタル 教科書体 NK" panose="02020400000000000000" pitchFamily="18" charset="-128"/>
                          <a:ea typeface="UD デジタル 教科書体 NK" panose="02020400000000000000" pitchFamily="18" charset="-128"/>
                          <a:cs typeface="Times New Roman" panose="02020603050405020304" pitchFamily="18" charset="0"/>
                        </a:rPr>
                        <a:t>25</a:t>
                      </a:r>
                      <a:r>
                        <a:rPr lang="ja-JP" sz="900" kern="100" dirty="0">
                          <a:effectLst/>
                          <a:latin typeface="UD デジタル 教科書体 NK" panose="02020400000000000000" pitchFamily="18" charset="-128"/>
                          <a:ea typeface="UD デジタル 教科書体 NK" panose="02020400000000000000" pitchFamily="18" charset="-128"/>
                          <a:cs typeface="Times New Roman" panose="02020603050405020304" pitchFamily="18" charset="0"/>
                        </a:rPr>
                        <a:t>年度（</a:t>
                      </a:r>
                      <a:r>
                        <a:rPr lang="en-US" sz="900" kern="100" dirty="0">
                          <a:effectLst/>
                          <a:latin typeface="UD デジタル 教科書体 NK" panose="02020400000000000000" pitchFamily="18" charset="-128"/>
                          <a:ea typeface="UD デジタル 教科書体 NK" panose="02020400000000000000" pitchFamily="18" charset="-128"/>
                          <a:cs typeface="Times New Roman" panose="02020603050405020304" pitchFamily="18" charset="0"/>
                        </a:rPr>
                        <a:t>2013</a:t>
                      </a:r>
                      <a:r>
                        <a:rPr lang="ja-JP" sz="900" kern="100" dirty="0">
                          <a:effectLst/>
                          <a:latin typeface="UD デジタル 教科書体 NK" panose="02020400000000000000" pitchFamily="18" charset="-128"/>
                          <a:ea typeface="UD デジタル 教科書体 NK" panose="02020400000000000000" pitchFamily="18" charset="-128"/>
                          <a:cs typeface="Times New Roman" panose="02020603050405020304" pitchFamily="18" charset="0"/>
                        </a:rPr>
                        <a:t>年度）比　</a:t>
                      </a:r>
                      <a:r>
                        <a:rPr lang="en-US" sz="900" b="1" kern="100" dirty="0">
                          <a:effectLst/>
                          <a:highlight>
                            <a:srgbClr val="DCF0EA"/>
                          </a:highlight>
                          <a:latin typeface="UD デジタル 教科書体 NK" panose="02020400000000000000" pitchFamily="18" charset="-128"/>
                          <a:ea typeface="UD デジタル 教科書体 NK" panose="02020400000000000000" pitchFamily="18" charset="-128"/>
                          <a:cs typeface="Times New Roman" panose="02020603050405020304" pitchFamily="18" charset="0"/>
                        </a:rPr>
                        <a:t>6</a:t>
                      </a:r>
                      <a:r>
                        <a:rPr lang="en-US" altLang="ja-JP" sz="900" b="1" kern="100" dirty="0">
                          <a:effectLst/>
                          <a:highlight>
                            <a:srgbClr val="DCF0EA"/>
                          </a:highlight>
                          <a:latin typeface="UD デジタル 教科書体 NK" panose="02020400000000000000" pitchFamily="18" charset="-128"/>
                          <a:ea typeface="UD デジタル 教科書体 NK" panose="02020400000000000000" pitchFamily="18" charset="-128"/>
                          <a:cs typeface="Times New Roman" panose="02020603050405020304" pitchFamily="18" charset="0"/>
                        </a:rPr>
                        <a:t>4</a:t>
                      </a:r>
                      <a:r>
                        <a:rPr lang="ja-JP" sz="900" b="1" kern="100" dirty="0">
                          <a:effectLst/>
                          <a:highlight>
                            <a:srgbClr val="DCF0EA"/>
                          </a:highlight>
                          <a:latin typeface="UD デジタル 教科書体 NK" panose="02020400000000000000" pitchFamily="18" charset="-128"/>
                          <a:ea typeface="UD デジタル 教科書体 NK" panose="02020400000000000000" pitchFamily="18" charset="-128"/>
                          <a:cs typeface="Times New Roman" panose="02020603050405020304" pitchFamily="18" charset="0"/>
                        </a:rPr>
                        <a:t>％以上削減</a:t>
                      </a:r>
                      <a:endParaRPr lang="ja-JP" sz="900" kern="100" dirty="0">
                        <a:effectLst/>
                        <a:highlight>
                          <a:srgbClr val="DCF0EA"/>
                        </a:highlight>
                        <a:latin typeface="UD デジタル 教科書体 NK" panose="02020400000000000000" pitchFamily="18" charset="-128"/>
                        <a:ea typeface="UD デジタル 教科書体 NK" panose="02020400000000000000" pitchFamily="18" charset="-128"/>
                        <a:cs typeface="Times New Roman" panose="02020603050405020304" pitchFamily="18" charset="0"/>
                      </a:endParaRPr>
                    </a:p>
                    <a:p>
                      <a:pPr algn="ctr">
                        <a:lnSpc>
                          <a:spcPct val="100000"/>
                        </a:lnSpc>
                      </a:pPr>
                      <a:r>
                        <a:rPr lang="ja-JP" sz="900" kern="100" dirty="0">
                          <a:effectLst/>
                          <a:latin typeface="UD デジタル 教科書体 NK" panose="02020400000000000000" pitchFamily="18" charset="-128"/>
                          <a:ea typeface="UD デジタル 教科書体 NK" panose="02020400000000000000" pitchFamily="18" charset="-128"/>
                          <a:cs typeface="Times New Roman" panose="02020603050405020304" pitchFamily="18" charset="0"/>
                        </a:rPr>
                        <a:t>（排出</a:t>
                      </a:r>
                      <a:r>
                        <a:rPr lang="ja-JP" altLang="en-US" sz="900" kern="100" dirty="0">
                          <a:effectLst/>
                          <a:latin typeface="UD デジタル 教科書体 NK" panose="02020400000000000000" pitchFamily="18" charset="-128"/>
                          <a:ea typeface="UD デジタル 教科書体 NK" panose="02020400000000000000" pitchFamily="18" charset="-128"/>
                          <a:cs typeface="Times New Roman" panose="02020603050405020304" pitchFamily="18" charset="0"/>
                        </a:rPr>
                        <a:t>・吸収量の目安</a:t>
                      </a:r>
                      <a:r>
                        <a:rPr lang="ja-JP" sz="900" kern="100" dirty="0">
                          <a:effectLst/>
                          <a:latin typeface="UD デジタル 教科書体 NK" panose="02020400000000000000" pitchFamily="18" charset="-128"/>
                          <a:ea typeface="UD デジタル 教科書体 NK" panose="02020400000000000000" pitchFamily="18" charset="-128"/>
                          <a:cs typeface="Times New Roman" panose="02020603050405020304" pitchFamily="18" charset="0"/>
                        </a:rPr>
                        <a:t>：</a:t>
                      </a:r>
                      <a:r>
                        <a:rPr lang="en-US" altLang="ja-JP" sz="900" kern="100" dirty="0">
                          <a:effectLst/>
                          <a:latin typeface="UD デジタル 教科書体 NK" panose="02020400000000000000" pitchFamily="18" charset="-128"/>
                          <a:ea typeface="UD デジタル 教科書体 NK" panose="02020400000000000000" pitchFamily="18" charset="-128"/>
                          <a:cs typeface="Times New Roman" panose="02020603050405020304" pitchFamily="18" charset="0"/>
                        </a:rPr>
                        <a:t>400.6</a:t>
                      </a:r>
                      <a:r>
                        <a:rPr lang="ja-JP" sz="900" kern="100" dirty="0">
                          <a:effectLst/>
                          <a:latin typeface="UD デジタル 教科書体 NK" panose="02020400000000000000" pitchFamily="18" charset="-128"/>
                          <a:ea typeface="UD デジタル 教科書体 NK" panose="02020400000000000000" pitchFamily="18" charset="-128"/>
                          <a:cs typeface="Times New Roman" panose="02020603050405020304" pitchFamily="18" charset="0"/>
                        </a:rPr>
                        <a:t>万</a:t>
                      </a:r>
                      <a:r>
                        <a:rPr lang="en-US" sz="900" kern="100" dirty="0">
                          <a:effectLst/>
                          <a:latin typeface="UD デジタル 教科書体 NK" panose="02020400000000000000" pitchFamily="18" charset="-128"/>
                          <a:ea typeface="UD デジタル 教科書体 NK" panose="02020400000000000000" pitchFamily="18" charset="-128"/>
                          <a:cs typeface="Times New Roman" panose="02020603050405020304" pitchFamily="18" charset="0"/>
                        </a:rPr>
                        <a:t>t-CO</a:t>
                      </a:r>
                      <a:r>
                        <a:rPr lang="en-US" sz="900" kern="100" baseline="-25000" dirty="0">
                          <a:effectLst/>
                          <a:latin typeface="UD デジタル 教科書体 NK" panose="02020400000000000000" pitchFamily="18" charset="-128"/>
                          <a:ea typeface="UD デジタル 教科書体 NK" panose="02020400000000000000" pitchFamily="18" charset="-128"/>
                          <a:cs typeface="Times New Roman" panose="02020603050405020304" pitchFamily="18" charset="0"/>
                        </a:rPr>
                        <a:t>2</a:t>
                      </a:r>
                      <a:r>
                        <a:rPr lang="ja-JP" sz="900" kern="100" dirty="0">
                          <a:effectLst/>
                          <a:latin typeface="UD デジタル 教科書体 NK" panose="02020400000000000000" pitchFamily="18" charset="-128"/>
                          <a:ea typeface="UD デジタル 教科書体 NK" panose="02020400000000000000" pitchFamily="18" charset="-128"/>
                          <a:cs typeface="Times New Roman" panose="02020603050405020304" pitchFamily="18" charset="0"/>
                        </a:rPr>
                        <a:t>）</a:t>
                      </a:r>
                    </a:p>
                  </a:txBody>
                  <a:tcPr marL="68580" marR="68580" marT="0" marB="0" anchor="ctr">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noFill/>
                  </a:tcPr>
                </a:tc>
                <a:extLst>
                  <a:ext uri="{0D108BD9-81ED-4DB2-BD59-A6C34878D82A}">
                    <a16:rowId xmlns:a16="http://schemas.microsoft.com/office/drawing/2014/main" val="918735580"/>
                  </a:ext>
                </a:extLst>
              </a:tr>
            </a:tbl>
          </a:graphicData>
        </a:graphic>
      </p:graphicFrame>
      <p:sp>
        <p:nvSpPr>
          <p:cNvPr id="9" name="正方形/長方形 8">
            <a:extLst>
              <a:ext uri="{FF2B5EF4-FFF2-40B4-BE49-F238E27FC236}">
                <a16:creationId xmlns:a16="http://schemas.microsoft.com/office/drawing/2014/main" id="{FAAB5869-F76E-F4C6-9DE7-FBC605BCBB6C}"/>
              </a:ext>
            </a:extLst>
          </p:cNvPr>
          <p:cNvSpPr/>
          <p:nvPr/>
        </p:nvSpPr>
        <p:spPr>
          <a:xfrm>
            <a:off x="260373" y="4980300"/>
            <a:ext cx="1825308" cy="14782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chemeClr val="tx1"/>
                </a:solidFill>
                <a:latin typeface="UD デジタル 教科書体 NP" panose="02020400000000000000" pitchFamily="18" charset="-128"/>
                <a:ea typeface="UD デジタル 教科書体 NP" panose="02020400000000000000" pitchFamily="18" charset="-128"/>
              </a:rPr>
              <a:t>都市圏の温室効果ガス削減目標</a:t>
            </a:r>
          </a:p>
        </p:txBody>
      </p:sp>
      <p:sp>
        <p:nvSpPr>
          <p:cNvPr id="17" name="正方形/長方形 16">
            <a:extLst>
              <a:ext uri="{FF2B5EF4-FFF2-40B4-BE49-F238E27FC236}">
                <a16:creationId xmlns:a16="http://schemas.microsoft.com/office/drawing/2014/main" id="{3AC93FF8-091C-C974-84BE-DE8FD7A5D791}"/>
              </a:ext>
            </a:extLst>
          </p:cNvPr>
          <p:cNvSpPr/>
          <p:nvPr/>
        </p:nvSpPr>
        <p:spPr>
          <a:xfrm>
            <a:off x="260373" y="5146889"/>
            <a:ext cx="4154565" cy="189145"/>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sz="750" dirty="0">
                <a:solidFill>
                  <a:schemeClr val="tx1"/>
                </a:solidFill>
                <a:latin typeface="UD デジタル 教科書体 NP" panose="02020400000000000000" pitchFamily="18" charset="-128"/>
                <a:ea typeface="UD デジタル 教科書体 NP" panose="02020400000000000000" pitchFamily="18" charset="-128"/>
              </a:rPr>
              <a:t>※</a:t>
            </a:r>
            <a:r>
              <a:rPr kumimoji="1" lang="ja-JP" altLang="en-US" sz="750" dirty="0">
                <a:solidFill>
                  <a:schemeClr val="tx1"/>
                </a:solidFill>
                <a:latin typeface="UD デジタル 教科書体 NP" panose="02020400000000000000" pitchFamily="18" charset="-128"/>
                <a:ea typeface="UD デジタル 教科書体 NP" panose="02020400000000000000" pitchFamily="18" charset="-128"/>
              </a:rPr>
              <a:t>市町村ごとの年度削減目標を設定し、それを積み上げて設定</a:t>
            </a:r>
          </a:p>
        </p:txBody>
      </p:sp>
      <p:sp>
        <p:nvSpPr>
          <p:cNvPr id="40" name="正方形/長方形 39">
            <a:extLst>
              <a:ext uri="{FF2B5EF4-FFF2-40B4-BE49-F238E27FC236}">
                <a16:creationId xmlns:a16="http://schemas.microsoft.com/office/drawing/2014/main" id="{82AFDC58-22DD-180B-1313-675E4B08A037}"/>
              </a:ext>
            </a:extLst>
          </p:cNvPr>
          <p:cNvSpPr/>
          <p:nvPr/>
        </p:nvSpPr>
        <p:spPr>
          <a:xfrm>
            <a:off x="269306" y="374999"/>
            <a:ext cx="2987508" cy="3077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u="sng" kern="600" dirty="0">
                <a:solidFill>
                  <a:schemeClr val="tx1"/>
                </a:solidFill>
                <a:latin typeface="UD デジタル 教科書体 NP" panose="02020400000000000000" pitchFamily="18" charset="-128"/>
                <a:ea typeface="UD デジタル 教科書体 NP" panose="02020400000000000000" pitchFamily="18" charset="-128"/>
              </a:rPr>
              <a:t>廃棄物分野・農業分野</a:t>
            </a:r>
          </a:p>
        </p:txBody>
      </p:sp>
      <p:sp>
        <p:nvSpPr>
          <p:cNvPr id="41" name="正方形/長方形 40">
            <a:extLst>
              <a:ext uri="{FF2B5EF4-FFF2-40B4-BE49-F238E27FC236}">
                <a16:creationId xmlns:a16="http://schemas.microsoft.com/office/drawing/2014/main" id="{DC0E4CDE-5DA7-374D-D995-41F8568123CD}"/>
              </a:ext>
            </a:extLst>
          </p:cNvPr>
          <p:cNvSpPr/>
          <p:nvPr/>
        </p:nvSpPr>
        <p:spPr>
          <a:xfrm>
            <a:off x="336911" y="554494"/>
            <a:ext cx="4154565" cy="868158"/>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sz="750" dirty="0">
                <a:solidFill>
                  <a:schemeClr val="tx1"/>
                </a:solidFill>
                <a:latin typeface="UD デジタル 教科書体 NP" panose="02020400000000000000" pitchFamily="18" charset="-128"/>
                <a:ea typeface="UD デジタル 教科書体 NP" panose="02020400000000000000" pitchFamily="18" charset="-128"/>
              </a:rPr>
              <a:t>【</a:t>
            </a:r>
            <a:r>
              <a:rPr kumimoji="1" lang="ja-JP" altLang="en-US" sz="750" dirty="0">
                <a:solidFill>
                  <a:schemeClr val="tx1"/>
                </a:solidFill>
                <a:latin typeface="UD デジタル 教科書体 NP" panose="02020400000000000000" pitchFamily="18" charset="-128"/>
                <a:ea typeface="UD デジタル 教科書体 NP" panose="02020400000000000000" pitchFamily="18" charset="-128"/>
              </a:rPr>
              <a:t>廃棄物分野</a:t>
            </a:r>
            <a:r>
              <a:rPr kumimoji="1" lang="en-US" altLang="ja-JP" sz="750" dirty="0">
                <a:solidFill>
                  <a:schemeClr val="tx1"/>
                </a:solidFill>
                <a:latin typeface="UD デジタル 教科書体 NP" panose="02020400000000000000" pitchFamily="18" charset="-128"/>
                <a:ea typeface="UD デジタル 教科書体 NP" panose="02020400000000000000" pitchFamily="18" charset="-128"/>
              </a:rPr>
              <a:t>】</a:t>
            </a:r>
          </a:p>
          <a:p>
            <a:r>
              <a:rPr kumimoji="1" lang="ja-JP" altLang="en-US" sz="750" dirty="0">
                <a:solidFill>
                  <a:schemeClr val="tx1"/>
                </a:solidFill>
                <a:latin typeface="UD デジタル 教科書体 NP" panose="02020400000000000000" pitchFamily="18" charset="-128"/>
                <a:ea typeface="UD デジタル 教科書体 NP" panose="02020400000000000000" pitchFamily="18" charset="-128"/>
              </a:rPr>
              <a:t>◇廃プラスチック類の焼却に伴う排出量が大半を占めている</a:t>
            </a:r>
            <a:endParaRPr kumimoji="1" lang="en-US" altLang="ja-JP" sz="750" dirty="0">
              <a:solidFill>
                <a:schemeClr val="tx1"/>
              </a:solidFill>
              <a:latin typeface="UD デジタル 教科書体 NP" panose="02020400000000000000" pitchFamily="18" charset="-128"/>
              <a:ea typeface="UD デジタル 教科書体 NP" panose="02020400000000000000" pitchFamily="18" charset="-128"/>
            </a:endParaRPr>
          </a:p>
          <a:p>
            <a:r>
              <a:rPr kumimoji="1" lang="ja-JP" altLang="en-US" sz="750" dirty="0">
                <a:solidFill>
                  <a:schemeClr val="tx1"/>
                </a:solidFill>
                <a:latin typeface="UD デジタル 教科書体 NP" panose="02020400000000000000" pitchFamily="18" charset="-128"/>
                <a:ea typeface="UD デジタル 教科書体 NP" panose="02020400000000000000" pitchFamily="18" charset="-128"/>
              </a:rPr>
              <a:t>◇</a:t>
            </a:r>
            <a:r>
              <a:rPr kumimoji="1" lang="en-US" altLang="ja-JP" sz="750" dirty="0">
                <a:solidFill>
                  <a:schemeClr val="tx1"/>
                </a:solidFill>
                <a:latin typeface="UD デジタル 教科書体 NP" panose="02020400000000000000" pitchFamily="18" charset="-128"/>
                <a:ea typeface="UD デジタル 教科書体 NP" panose="02020400000000000000" pitchFamily="18" charset="-128"/>
              </a:rPr>
              <a:t>2022</a:t>
            </a:r>
            <a:r>
              <a:rPr kumimoji="1" lang="ja-JP" altLang="en-US" sz="750" dirty="0">
                <a:solidFill>
                  <a:schemeClr val="tx1"/>
                </a:solidFill>
                <a:latin typeface="UD デジタル 教科書体 NP" panose="02020400000000000000" pitchFamily="18" charset="-128"/>
                <a:ea typeface="UD デジタル 教科書体 NP" panose="02020400000000000000" pitchFamily="18" charset="-128"/>
              </a:rPr>
              <a:t>年度における排出量は、</a:t>
            </a:r>
            <a:r>
              <a:rPr kumimoji="1" lang="en-US" altLang="ja-JP" sz="750" dirty="0">
                <a:solidFill>
                  <a:schemeClr val="tx1"/>
                </a:solidFill>
                <a:latin typeface="UD デジタル 教科書体 NP" panose="02020400000000000000" pitchFamily="18" charset="-128"/>
                <a:ea typeface="UD デジタル 教科書体 NP" panose="02020400000000000000" pitchFamily="18" charset="-128"/>
              </a:rPr>
              <a:t> 2013</a:t>
            </a:r>
            <a:r>
              <a:rPr kumimoji="1" lang="ja-JP" altLang="en-US" sz="750" dirty="0">
                <a:solidFill>
                  <a:schemeClr val="tx1"/>
                </a:solidFill>
                <a:latin typeface="UD デジタル 教科書体 NP" panose="02020400000000000000" pitchFamily="18" charset="-128"/>
                <a:ea typeface="UD デジタル 教科書体 NP" panose="02020400000000000000" pitchFamily="18" charset="-128"/>
              </a:rPr>
              <a:t>年度と比較すると、廃棄物分野全体では約</a:t>
            </a:r>
            <a:r>
              <a:rPr kumimoji="1" lang="en-US" altLang="ja-JP" sz="750" dirty="0">
                <a:solidFill>
                  <a:schemeClr val="tx1"/>
                </a:solidFill>
                <a:latin typeface="UD デジタル 教科書体 NP" panose="02020400000000000000" pitchFamily="18" charset="-128"/>
                <a:ea typeface="UD デジタル 教科書体 NP" panose="02020400000000000000" pitchFamily="18" charset="-128"/>
              </a:rPr>
              <a:t>11%</a:t>
            </a:r>
            <a:r>
              <a:rPr kumimoji="1" lang="ja-JP" altLang="en-US" sz="750" dirty="0">
                <a:solidFill>
                  <a:schemeClr val="tx1"/>
                </a:solidFill>
                <a:latin typeface="UD デジタル 教科書体 NP" panose="02020400000000000000" pitchFamily="18" charset="-128"/>
                <a:ea typeface="UD デジタル 教科書体 NP" panose="02020400000000000000" pitchFamily="18" charset="-128"/>
              </a:rPr>
              <a:t>増加</a:t>
            </a:r>
            <a:endParaRPr kumimoji="1" lang="en-US" altLang="ja-JP" sz="750" strike="sngStrike" dirty="0">
              <a:solidFill>
                <a:schemeClr val="tx1"/>
              </a:solidFill>
              <a:latin typeface="UD デジタル 教科書体 NP" panose="02020400000000000000" pitchFamily="18" charset="-128"/>
              <a:ea typeface="UD デジタル 教科書体 NP" panose="02020400000000000000" pitchFamily="18" charset="-128"/>
            </a:endParaRPr>
          </a:p>
          <a:p>
            <a:r>
              <a:rPr kumimoji="1" lang="en-US" altLang="ja-JP" sz="750" dirty="0">
                <a:solidFill>
                  <a:schemeClr val="tx1"/>
                </a:solidFill>
                <a:latin typeface="UD デジタル 教科書体 NP" panose="02020400000000000000" pitchFamily="18" charset="-128"/>
                <a:ea typeface="UD デジタル 教科書体 NP" panose="02020400000000000000" pitchFamily="18" charset="-128"/>
              </a:rPr>
              <a:t>【</a:t>
            </a:r>
            <a:r>
              <a:rPr kumimoji="1" lang="ja-JP" altLang="en-US" sz="750" dirty="0">
                <a:solidFill>
                  <a:schemeClr val="tx1"/>
                </a:solidFill>
                <a:latin typeface="UD デジタル 教科書体 NP" panose="02020400000000000000" pitchFamily="18" charset="-128"/>
                <a:ea typeface="UD デジタル 教科書体 NP" panose="02020400000000000000" pitchFamily="18" charset="-128"/>
              </a:rPr>
              <a:t>農業分野</a:t>
            </a:r>
            <a:r>
              <a:rPr kumimoji="1" lang="en-US" altLang="ja-JP" sz="750" dirty="0">
                <a:solidFill>
                  <a:schemeClr val="tx1"/>
                </a:solidFill>
                <a:latin typeface="UD デジタル 教科書体 NP" panose="02020400000000000000" pitchFamily="18" charset="-128"/>
                <a:ea typeface="UD デジタル 教科書体 NP" panose="02020400000000000000" pitchFamily="18" charset="-128"/>
              </a:rPr>
              <a:t>】</a:t>
            </a:r>
          </a:p>
          <a:p>
            <a:r>
              <a:rPr kumimoji="1" lang="ja-JP" altLang="en-US" sz="750" dirty="0">
                <a:solidFill>
                  <a:schemeClr val="tx1"/>
                </a:solidFill>
                <a:latin typeface="UD デジタル 教科書体 NP" panose="02020400000000000000" pitchFamily="18" charset="-128"/>
                <a:ea typeface="UD デジタル 教科書体 NP" panose="02020400000000000000" pitchFamily="18" charset="-128"/>
              </a:rPr>
              <a:t>◇</a:t>
            </a:r>
            <a:r>
              <a:rPr kumimoji="1" lang="en-US" altLang="ja-JP" sz="750" dirty="0">
                <a:solidFill>
                  <a:schemeClr val="tx1"/>
                </a:solidFill>
                <a:latin typeface="UD デジタル 教科書体 NP" panose="02020400000000000000" pitchFamily="18" charset="-128"/>
                <a:ea typeface="UD デジタル 教科書体 NP" panose="02020400000000000000" pitchFamily="18" charset="-128"/>
              </a:rPr>
              <a:t>2022</a:t>
            </a:r>
            <a:r>
              <a:rPr kumimoji="1" lang="ja-JP" altLang="en-US" sz="750" dirty="0">
                <a:solidFill>
                  <a:schemeClr val="tx1"/>
                </a:solidFill>
                <a:latin typeface="UD デジタル 教科書体 NP" panose="02020400000000000000" pitchFamily="18" charset="-128"/>
                <a:ea typeface="UD デジタル 教科書体 NP" panose="02020400000000000000" pitchFamily="18" charset="-128"/>
              </a:rPr>
              <a:t>年度では、家畜の飼養・排せつ物管理に伴う排出量が約</a:t>
            </a:r>
            <a:r>
              <a:rPr kumimoji="1" lang="en-US" altLang="ja-JP" sz="750" dirty="0">
                <a:solidFill>
                  <a:schemeClr val="tx1"/>
                </a:solidFill>
                <a:latin typeface="UD デジタル 教科書体 NP" panose="02020400000000000000" pitchFamily="18" charset="-128"/>
                <a:ea typeface="UD デジタル 教科書体 NP" panose="02020400000000000000" pitchFamily="18" charset="-128"/>
              </a:rPr>
              <a:t>71</a:t>
            </a:r>
            <a:r>
              <a:rPr kumimoji="1" lang="ja-JP" altLang="en-US" sz="750" dirty="0">
                <a:solidFill>
                  <a:schemeClr val="tx1"/>
                </a:solidFill>
                <a:latin typeface="UD デジタル 教科書体 NP" panose="02020400000000000000" pitchFamily="18" charset="-128"/>
                <a:ea typeface="UD デジタル 教科書体 NP" panose="02020400000000000000" pitchFamily="18" charset="-128"/>
              </a:rPr>
              <a:t>％を占める</a:t>
            </a:r>
          </a:p>
          <a:p>
            <a:r>
              <a:rPr kumimoji="1" lang="ja-JP" altLang="en-US" sz="750" dirty="0">
                <a:solidFill>
                  <a:schemeClr val="tx1"/>
                </a:solidFill>
                <a:latin typeface="UD デジタル 教科書体 NP" panose="02020400000000000000" pitchFamily="18" charset="-128"/>
                <a:ea typeface="UD デジタル 教科書体 NP" panose="02020400000000000000" pitchFamily="18" charset="-128"/>
              </a:rPr>
              <a:t>◇温室効果ガス排出量は基準年度からほぼ横ばいで推移</a:t>
            </a:r>
          </a:p>
        </p:txBody>
      </p:sp>
      <p:pic>
        <p:nvPicPr>
          <p:cNvPr id="42" name="図 41">
            <a:extLst>
              <a:ext uri="{FF2B5EF4-FFF2-40B4-BE49-F238E27FC236}">
                <a16:creationId xmlns:a16="http://schemas.microsoft.com/office/drawing/2014/main" id="{A1CE0909-18C4-76F0-A065-A0ABC556DF9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15757" y="1274674"/>
            <a:ext cx="1778470" cy="958620"/>
          </a:xfrm>
          <a:prstGeom prst="rect">
            <a:avLst/>
          </a:prstGeom>
        </p:spPr>
      </p:pic>
      <p:pic>
        <p:nvPicPr>
          <p:cNvPr id="45" name="図 44" descr="グラフ, 棒グラフ&#10;&#10;AI 生成コンテンツは誤りを含む可能性があります。">
            <a:extLst>
              <a:ext uri="{FF2B5EF4-FFF2-40B4-BE49-F238E27FC236}">
                <a16:creationId xmlns:a16="http://schemas.microsoft.com/office/drawing/2014/main" id="{B4BC5D83-C0A1-1396-2395-7D5E263BC00A}"/>
              </a:ext>
            </a:extLst>
          </p:cNvPr>
          <p:cNvPicPr>
            <a:picLocks noChangeAspect="1"/>
          </p:cNvPicPr>
          <p:nvPr/>
        </p:nvPicPr>
        <p:blipFill>
          <a:blip r:embed="rId4">
            <a:extLst>
              <a:ext uri="{28A0092B-C50C-407E-A947-70E740481C1C}">
                <a14:useLocalDpi xmlns:a14="http://schemas.microsoft.com/office/drawing/2010/main" val="0"/>
              </a:ext>
            </a:extLst>
          </a:blip>
          <a:srcRect r="4255"/>
          <a:stretch/>
        </p:blipFill>
        <p:spPr>
          <a:xfrm>
            <a:off x="2199577" y="1355924"/>
            <a:ext cx="2217104" cy="868298"/>
          </a:xfrm>
          <a:prstGeom prst="rect">
            <a:avLst/>
          </a:prstGeom>
        </p:spPr>
      </p:pic>
      <p:sp>
        <p:nvSpPr>
          <p:cNvPr id="46" name="四角形: 角を丸くする 45">
            <a:extLst>
              <a:ext uri="{FF2B5EF4-FFF2-40B4-BE49-F238E27FC236}">
                <a16:creationId xmlns:a16="http://schemas.microsoft.com/office/drawing/2014/main" id="{252E6B90-8309-051B-7264-CA5F06DB70D4}"/>
              </a:ext>
            </a:extLst>
          </p:cNvPr>
          <p:cNvSpPr/>
          <p:nvPr/>
        </p:nvSpPr>
        <p:spPr>
          <a:xfrm>
            <a:off x="263047" y="410985"/>
            <a:ext cx="4220643" cy="1835241"/>
          </a:xfrm>
          <a:prstGeom prst="roundRect">
            <a:avLst>
              <a:gd name="adj" fmla="val 2694"/>
            </a:avLst>
          </a:prstGeom>
          <a:noFill/>
          <a:ln w="12700">
            <a:solidFill>
              <a:schemeClr val="accent1"/>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 panose="02020400000000000000" pitchFamily="18" charset="-128"/>
              <a:ea typeface="UD デジタル 教科書体 NP" panose="02020400000000000000" pitchFamily="18" charset="-128"/>
            </a:endParaRPr>
          </a:p>
        </p:txBody>
      </p:sp>
      <p:sp>
        <p:nvSpPr>
          <p:cNvPr id="18" name="正方形/長方形 17">
            <a:extLst>
              <a:ext uri="{FF2B5EF4-FFF2-40B4-BE49-F238E27FC236}">
                <a16:creationId xmlns:a16="http://schemas.microsoft.com/office/drawing/2014/main" id="{5FBBACF1-E5CF-B250-68A6-AC566A10CA65}"/>
              </a:ext>
            </a:extLst>
          </p:cNvPr>
          <p:cNvSpPr/>
          <p:nvPr/>
        </p:nvSpPr>
        <p:spPr>
          <a:xfrm>
            <a:off x="257014" y="2829301"/>
            <a:ext cx="3672001" cy="1204218"/>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750" dirty="0">
                <a:solidFill>
                  <a:schemeClr val="tx1"/>
                </a:solidFill>
                <a:latin typeface="UD デジタル 教科書体 NP" panose="02020400000000000000" pitchFamily="18" charset="-128"/>
                <a:ea typeface="UD デジタル 教科書体 NP" panose="02020400000000000000" pitchFamily="18" charset="-128"/>
              </a:rPr>
              <a:t>前計画の基本理念を引継ぐとともに、本計画が目指す姿を以下のとおり掲げます</a:t>
            </a:r>
          </a:p>
        </p:txBody>
      </p:sp>
      <p:sp>
        <p:nvSpPr>
          <p:cNvPr id="19" name="正方形/長方形 18">
            <a:extLst>
              <a:ext uri="{FF2B5EF4-FFF2-40B4-BE49-F238E27FC236}">
                <a16:creationId xmlns:a16="http://schemas.microsoft.com/office/drawing/2014/main" id="{29F06AB0-8301-9215-0C4F-BFEB80900314}"/>
              </a:ext>
            </a:extLst>
          </p:cNvPr>
          <p:cNvSpPr/>
          <p:nvPr/>
        </p:nvSpPr>
        <p:spPr>
          <a:xfrm>
            <a:off x="300386" y="3123613"/>
            <a:ext cx="4139175" cy="352357"/>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900" u="sng" dirty="0">
                <a:solidFill>
                  <a:srgbClr val="FF3300"/>
                </a:solidFill>
                <a:uFill>
                  <a:solidFill>
                    <a:schemeClr val="accent1"/>
                  </a:solidFill>
                </a:uFill>
                <a:latin typeface="UD デジタル 教科書体 NP" panose="02020400000000000000" pitchFamily="18" charset="-128"/>
                <a:ea typeface="UD デジタル 教科書体 NP" panose="02020400000000000000" pitchFamily="18" charset="-128"/>
              </a:rPr>
              <a:t>基本理念</a:t>
            </a:r>
            <a:endParaRPr kumimoji="1" lang="en-US" altLang="ja-JP" sz="900" u="sng" dirty="0">
              <a:solidFill>
                <a:srgbClr val="FF3300"/>
              </a:solidFill>
              <a:uFill>
                <a:solidFill>
                  <a:schemeClr val="accent1"/>
                </a:solidFill>
              </a:uFill>
              <a:latin typeface="UD デジタル 教科書体 NP" panose="02020400000000000000" pitchFamily="18" charset="-128"/>
              <a:ea typeface="UD デジタル 教科書体 NP" panose="02020400000000000000" pitchFamily="18" charset="-128"/>
            </a:endParaRPr>
          </a:p>
          <a:p>
            <a:r>
              <a:rPr kumimoji="1" lang="ja-JP" altLang="en-US" sz="900" dirty="0">
                <a:solidFill>
                  <a:schemeClr val="tx1"/>
                </a:solidFill>
                <a:uFill>
                  <a:solidFill>
                    <a:schemeClr val="accent1"/>
                  </a:solidFill>
                </a:uFill>
                <a:latin typeface="UD デジタル 教科書体 NP" panose="02020400000000000000" pitchFamily="18" charset="-128"/>
                <a:ea typeface="UD デジタル 教科書体 NP" panose="02020400000000000000" pitchFamily="18" charset="-128"/>
              </a:rPr>
              <a:t>水、森、大地とともに生きる、持続可能なくまもと脱炭素循環共生圏の実現</a:t>
            </a:r>
            <a:endParaRPr kumimoji="1" lang="en-US" altLang="ja-JP" sz="900" dirty="0">
              <a:solidFill>
                <a:schemeClr val="tx1"/>
              </a:solidFill>
              <a:uFill>
                <a:solidFill>
                  <a:schemeClr val="accent1"/>
                </a:solidFill>
              </a:uFill>
              <a:latin typeface="UD デジタル 教科書体 NP" panose="02020400000000000000" pitchFamily="18" charset="-128"/>
              <a:ea typeface="UD デジタル 教科書体 NP" panose="02020400000000000000" pitchFamily="18" charset="-128"/>
            </a:endParaRPr>
          </a:p>
        </p:txBody>
      </p:sp>
      <p:sp>
        <p:nvSpPr>
          <p:cNvPr id="20" name="正方形/長方形 19">
            <a:extLst>
              <a:ext uri="{FF2B5EF4-FFF2-40B4-BE49-F238E27FC236}">
                <a16:creationId xmlns:a16="http://schemas.microsoft.com/office/drawing/2014/main" id="{C23DF344-CE8C-CEC1-F0A6-E4060FF11D73}"/>
              </a:ext>
            </a:extLst>
          </p:cNvPr>
          <p:cNvSpPr/>
          <p:nvPr/>
        </p:nvSpPr>
        <p:spPr>
          <a:xfrm>
            <a:off x="260373" y="3103828"/>
            <a:ext cx="4219200" cy="390072"/>
          </a:xfrm>
          <a:prstGeom prst="rect">
            <a:avLst/>
          </a:prstGeom>
          <a:no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a:latin typeface="UD デジタル 教科書体 NP" panose="02020400000000000000" pitchFamily="18" charset="-128"/>
              <a:ea typeface="UD デジタル 教科書体 NP" panose="02020400000000000000" pitchFamily="18" charset="-128"/>
            </a:endParaRPr>
          </a:p>
        </p:txBody>
      </p:sp>
      <p:sp>
        <p:nvSpPr>
          <p:cNvPr id="21" name="正方形/長方形 20">
            <a:extLst>
              <a:ext uri="{FF2B5EF4-FFF2-40B4-BE49-F238E27FC236}">
                <a16:creationId xmlns:a16="http://schemas.microsoft.com/office/drawing/2014/main" id="{4292AE49-CBAA-4B61-E79C-8209E8BAD5DB}"/>
              </a:ext>
            </a:extLst>
          </p:cNvPr>
          <p:cNvSpPr/>
          <p:nvPr/>
        </p:nvSpPr>
        <p:spPr>
          <a:xfrm>
            <a:off x="942021" y="3578533"/>
            <a:ext cx="3041005" cy="1372307"/>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000" u="sng" dirty="0">
                <a:solidFill>
                  <a:srgbClr val="FF3300"/>
                </a:solidFill>
                <a:uFill>
                  <a:solidFill>
                    <a:schemeClr val="accent1"/>
                  </a:solidFill>
                </a:uFill>
                <a:latin typeface="UD デジタル 教科書体 NP" panose="02020400000000000000" pitchFamily="18" charset="-128"/>
                <a:ea typeface="UD デジタル 教科書体 NP" panose="02020400000000000000" pitchFamily="18" charset="-128"/>
              </a:rPr>
              <a:t>目指す姿</a:t>
            </a:r>
            <a:endParaRPr kumimoji="1" lang="en-US" altLang="ja-JP" sz="1000" u="sng" dirty="0">
              <a:solidFill>
                <a:srgbClr val="FF3300"/>
              </a:solidFill>
              <a:uFill>
                <a:solidFill>
                  <a:schemeClr val="accent1"/>
                </a:solidFill>
              </a:uFill>
              <a:latin typeface="UD デジタル 教科書体 NP" panose="02020400000000000000" pitchFamily="18" charset="-128"/>
              <a:ea typeface="UD デジタル 教科書体 NP" panose="02020400000000000000" pitchFamily="18" charset="-128"/>
            </a:endParaRPr>
          </a:p>
          <a:p>
            <a:r>
              <a:rPr kumimoji="1" lang="ja-JP" altLang="en-US" sz="1000" dirty="0">
                <a:solidFill>
                  <a:schemeClr val="tx1"/>
                </a:solidFill>
                <a:latin typeface="UD デジタル 教科書体 NP" panose="02020400000000000000" pitchFamily="18" charset="-128"/>
                <a:ea typeface="UD デジタル 教科書体 NP" panose="02020400000000000000" pitchFamily="18" charset="-128"/>
              </a:rPr>
              <a:t>○温室効果ガス削減目標の達成</a:t>
            </a:r>
            <a:endParaRPr kumimoji="1" lang="en-US" altLang="ja-JP" sz="1000" dirty="0">
              <a:solidFill>
                <a:schemeClr val="tx1"/>
              </a:solidFill>
              <a:latin typeface="UD デジタル 教科書体 NP" panose="02020400000000000000" pitchFamily="18" charset="-128"/>
              <a:ea typeface="UD デジタル 教科書体 NP" panose="02020400000000000000" pitchFamily="18" charset="-128"/>
            </a:endParaRPr>
          </a:p>
          <a:p>
            <a:r>
              <a:rPr kumimoji="1" lang="ja-JP" altLang="en-US" sz="800" dirty="0">
                <a:solidFill>
                  <a:schemeClr val="tx1"/>
                </a:solidFill>
                <a:latin typeface="UD デジタル 教科書体 NP" panose="02020400000000000000" pitchFamily="18" charset="-128"/>
                <a:ea typeface="UD デジタル 教科書体 NP" panose="02020400000000000000" pitchFamily="18" charset="-128"/>
              </a:rPr>
              <a:t>・都市圏のスケールメリットを最大限活用した施策の展開</a:t>
            </a:r>
            <a:endParaRPr kumimoji="1" lang="en-US" altLang="ja-JP" sz="800" dirty="0">
              <a:solidFill>
                <a:schemeClr val="tx1"/>
              </a:solidFill>
              <a:latin typeface="UD デジタル 教科書体 NP" panose="02020400000000000000" pitchFamily="18" charset="-128"/>
              <a:ea typeface="UD デジタル 教科書体 NP" panose="02020400000000000000" pitchFamily="18" charset="-128"/>
            </a:endParaRPr>
          </a:p>
          <a:p>
            <a:endParaRPr kumimoji="1" lang="en-US" altLang="ja-JP" sz="800" dirty="0">
              <a:solidFill>
                <a:schemeClr val="tx1"/>
              </a:solidFill>
              <a:latin typeface="UD デジタル 教科書体 NP" panose="02020400000000000000" pitchFamily="18" charset="-128"/>
              <a:ea typeface="UD デジタル 教科書体 NP" panose="02020400000000000000" pitchFamily="18" charset="-128"/>
            </a:endParaRPr>
          </a:p>
          <a:p>
            <a:r>
              <a:rPr kumimoji="1" lang="ja-JP" altLang="en-US" sz="1000" dirty="0">
                <a:solidFill>
                  <a:schemeClr val="tx1"/>
                </a:solidFill>
                <a:latin typeface="UD デジタル 教科書体 NP" panose="02020400000000000000" pitchFamily="18" charset="-128"/>
                <a:ea typeface="UD デジタル 教科書体 NP" panose="02020400000000000000" pitchFamily="18" charset="-128"/>
              </a:rPr>
              <a:t>○環境と共生した脱炭素社会の実現</a:t>
            </a:r>
            <a:endParaRPr kumimoji="1" lang="en-US" altLang="ja-JP" sz="1000" dirty="0">
              <a:solidFill>
                <a:schemeClr val="tx1"/>
              </a:solidFill>
              <a:latin typeface="UD デジタル 教科書体 NP" panose="02020400000000000000" pitchFamily="18" charset="-128"/>
              <a:ea typeface="UD デジタル 教科書体 NP" panose="02020400000000000000" pitchFamily="18" charset="-128"/>
            </a:endParaRPr>
          </a:p>
          <a:p>
            <a:r>
              <a:rPr kumimoji="1" lang="ja-JP" altLang="en-US" sz="800" dirty="0">
                <a:solidFill>
                  <a:schemeClr val="tx1"/>
                </a:solidFill>
                <a:latin typeface="UD デジタル 教科書体 NP" panose="02020400000000000000" pitchFamily="18" charset="-128"/>
                <a:ea typeface="UD デジタル 教科書体 NP" panose="02020400000000000000" pitchFamily="18" charset="-128"/>
              </a:rPr>
              <a:t>・脱炭素化を図りつつ環境と調和した地域づくりの推進</a:t>
            </a:r>
            <a:endParaRPr kumimoji="1" lang="en-US" altLang="ja-JP" sz="800" dirty="0">
              <a:solidFill>
                <a:schemeClr val="tx1"/>
              </a:solidFill>
              <a:latin typeface="UD デジタル 教科書体 NP" panose="02020400000000000000" pitchFamily="18" charset="-128"/>
              <a:ea typeface="UD デジタル 教科書体 NP" panose="02020400000000000000" pitchFamily="18" charset="-128"/>
            </a:endParaRPr>
          </a:p>
          <a:p>
            <a:endParaRPr kumimoji="1" lang="en-US" altLang="ja-JP" sz="800" dirty="0">
              <a:solidFill>
                <a:schemeClr val="tx1"/>
              </a:solidFill>
              <a:latin typeface="UD デジタル 教科書体 NP" panose="02020400000000000000" pitchFamily="18" charset="-128"/>
              <a:ea typeface="UD デジタル 教科書体 NP" panose="02020400000000000000" pitchFamily="18" charset="-128"/>
            </a:endParaRPr>
          </a:p>
          <a:p>
            <a:r>
              <a:rPr kumimoji="1" lang="ja-JP" altLang="en-US" sz="1000" dirty="0">
                <a:solidFill>
                  <a:schemeClr val="tx1"/>
                </a:solidFill>
                <a:latin typeface="UD デジタル 教科書体 NP" panose="02020400000000000000" pitchFamily="18" charset="-128"/>
                <a:ea typeface="UD デジタル 教科書体 NP" panose="02020400000000000000" pitchFamily="18" charset="-128"/>
              </a:rPr>
              <a:t>○未来につなげるための一人ひとりの意識改革</a:t>
            </a:r>
            <a:endParaRPr kumimoji="1" lang="en-US" altLang="ja-JP" sz="1000" dirty="0">
              <a:solidFill>
                <a:schemeClr val="tx1"/>
              </a:solidFill>
              <a:latin typeface="UD デジタル 教科書体 NP" panose="02020400000000000000" pitchFamily="18" charset="-128"/>
              <a:ea typeface="UD デジタル 教科書体 NP" panose="02020400000000000000" pitchFamily="18" charset="-128"/>
            </a:endParaRPr>
          </a:p>
          <a:p>
            <a:r>
              <a:rPr kumimoji="1" lang="ja-JP" altLang="en-US" sz="800" dirty="0">
                <a:solidFill>
                  <a:schemeClr val="tx1"/>
                </a:solidFill>
                <a:latin typeface="UD デジタル 教科書体 NP" panose="02020400000000000000" pitchFamily="18" charset="-128"/>
                <a:ea typeface="UD デジタル 教科書体 NP" panose="02020400000000000000" pitchFamily="18" charset="-128"/>
              </a:rPr>
              <a:t>・次世代につなぐための啓発・教育の更なる推進</a:t>
            </a:r>
          </a:p>
        </p:txBody>
      </p:sp>
      <p:sp>
        <p:nvSpPr>
          <p:cNvPr id="22" name="正方形/長方形 21">
            <a:extLst>
              <a:ext uri="{FF2B5EF4-FFF2-40B4-BE49-F238E27FC236}">
                <a16:creationId xmlns:a16="http://schemas.microsoft.com/office/drawing/2014/main" id="{9EDCBC6E-C0B4-5B82-0912-E1EDEEC98ADE}"/>
              </a:ext>
            </a:extLst>
          </p:cNvPr>
          <p:cNvSpPr/>
          <p:nvPr/>
        </p:nvSpPr>
        <p:spPr>
          <a:xfrm>
            <a:off x="827295" y="3586661"/>
            <a:ext cx="3287372" cy="1293343"/>
          </a:xfrm>
          <a:prstGeom prst="rect">
            <a:avLst/>
          </a:prstGeom>
          <a:no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a:latin typeface="UD デジタル 教科書体 NP" panose="02020400000000000000" pitchFamily="18" charset="-128"/>
              <a:ea typeface="UD デジタル 教科書体 NP" panose="02020400000000000000" pitchFamily="18" charset="-128"/>
            </a:endParaRPr>
          </a:p>
        </p:txBody>
      </p:sp>
      <p:sp>
        <p:nvSpPr>
          <p:cNvPr id="24" name="正方形/長方形 23">
            <a:extLst>
              <a:ext uri="{FF2B5EF4-FFF2-40B4-BE49-F238E27FC236}">
                <a16:creationId xmlns:a16="http://schemas.microsoft.com/office/drawing/2014/main" id="{6961F7D4-316B-2562-082A-C6BC9CC4E14B}"/>
              </a:ext>
            </a:extLst>
          </p:cNvPr>
          <p:cNvSpPr/>
          <p:nvPr/>
        </p:nvSpPr>
        <p:spPr>
          <a:xfrm>
            <a:off x="4876715" y="376588"/>
            <a:ext cx="3510663" cy="18914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chemeClr val="tx1"/>
                </a:solidFill>
                <a:latin typeface="UD デジタル 教科書体 NP" panose="02020400000000000000" pitchFamily="18" charset="-128"/>
                <a:ea typeface="UD デジタル 教科書体 NP" panose="02020400000000000000" pitchFamily="18" charset="-128"/>
              </a:rPr>
              <a:t>都市圏の部門・分野別温室効果ガス削減目標（</a:t>
            </a:r>
            <a:r>
              <a:rPr lang="en-US" altLang="ja-JP" sz="900" dirty="0">
                <a:solidFill>
                  <a:schemeClr val="tx1"/>
                </a:solidFill>
                <a:latin typeface="UD デジタル 教科書体 NP" panose="02020400000000000000" pitchFamily="18" charset="-128"/>
                <a:ea typeface="UD デジタル 教科書体 NP" panose="02020400000000000000" pitchFamily="18" charset="-128"/>
              </a:rPr>
              <a:t>2013</a:t>
            </a:r>
            <a:r>
              <a:rPr lang="ja-JP" altLang="en-US" sz="900" dirty="0">
                <a:solidFill>
                  <a:schemeClr val="tx1"/>
                </a:solidFill>
                <a:latin typeface="UD デジタル 教科書体 NP" panose="02020400000000000000" pitchFamily="18" charset="-128"/>
                <a:ea typeface="UD デジタル 教科書体 NP" panose="02020400000000000000" pitchFamily="18" charset="-128"/>
              </a:rPr>
              <a:t>年度比）</a:t>
            </a:r>
          </a:p>
        </p:txBody>
      </p:sp>
      <p:sp>
        <p:nvSpPr>
          <p:cNvPr id="2" name="四角形: 角を丸くする 1">
            <a:extLst>
              <a:ext uri="{FF2B5EF4-FFF2-40B4-BE49-F238E27FC236}">
                <a16:creationId xmlns:a16="http://schemas.microsoft.com/office/drawing/2014/main" id="{F458D328-BE4F-48DF-0205-048376B41B1E}"/>
              </a:ext>
            </a:extLst>
          </p:cNvPr>
          <p:cNvSpPr/>
          <p:nvPr/>
        </p:nvSpPr>
        <p:spPr>
          <a:xfrm>
            <a:off x="4871564" y="5796337"/>
            <a:ext cx="4220643" cy="954088"/>
          </a:xfrm>
          <a:prstGeom prst="roundRect">
            <a:avLst>
              <a:gd name="adj" fmla="val 2694"/>
            </a:avLst>
          </a:prstGeom>
          <a:noFill/>
          <a:ln w="19050">
            <a:solidFill>
              <a:schemeClr val="accent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 panose="02020400000000000000" pitchFamily="18" charset="-128"/>
              <a:ea typeface="UD デジタル 教科書体 NP" panose="02020400000000000000" pitchFamily="18" charset="-128"/>
            </a:endParaRPr>
          </a:p>
        </p:txBody>
      </p:sp>
      <p:sp>
        <p:nvSpPr>
          <p:cNvPr id="62" name="正方形/長方形 61">
            <a:extLst>
              <a:ext uri="{FF2B5EF4-FFF2-40B4-BE49-F238E27FC236}">
                <a16:creationId xmlns:a16="http://schemas.microsoft.com/office/drawing/2014/main" id="{CB095D72-18E9-323F-D665-5A3818336DC2}"/>
              </a:ext>
            </a:extLst>
          </p:cNvPr>
          <p:cNvSpPr/>
          <p:nvPr/>
        </p:nvSpPr>
        <p:spPr>
          <a:xfrm>
            <a:off x="5009439" y="5714856"/>
            <a:ext cx="3973308" cy="18982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u="sng" kern="600" dirty="0">
                <a:solidFill>
                  <a:schemeClr val="tx1"/>
                </a:solidFill>
                <a:latin typeface="UD デジタル 教科書体 NP" panose="02020400000000000000" pitchFamily="18" charset="-128"/>
                <a:ea typeface="UD デジタル 教科書体 NP" panose="02020400000000000000" pitchFamily="18" charset="-128"/>
              </a:rPr>
              <a:t>廃棄物分野・農業分野（部門以外で排出割合が大きいもの）</a:t>
            </a:r>
          </a:p>
        </p:txBody>
      </p:sp>
      <p:graphicFrame>
        <p:nvGraphicFramePr>
          <p:cNvPr id="16" name="表 15">
            <a:extLst>
              <a:ext uri="{FF2B5EF4-FFF2-40B4-BE49-F238E27FC236}">
                <a16:creationId xmlns:a16="http://schemas.microsoft.com/office/drawing/2014/main" id="{9D1CFF3F-0A08-D618-F609-2CBCFD89C1C3}"/>
              </a:ext>
            </a:extLst>
          </p:cNvPr>
          <p:cNvGraphicFramePr>
            <a:graphicFrameLocks noGrp="1"/>
          </p:cNvGraphicFramePr>
          <p:nvPr>
            <p:extLst>
              <p:ext uri="{D42A27DB-BD31-4B8C-83A1-F6EECF244321}">
                <p14:modId xmlns:p14="http://schemas.microsoft.com/office/powerpoint/2010/main" val="951145077"/>
              </p:ext>
            </p:extLst>
          </p:nvPr>
        </p:nvGraphicFramePr>
        <p:xfrm>
          <a:off x="4884005" y="604217"/>
          <a:ext cx="4089668" cy="1683840"/>
        </p:xfrm>
        <a:graphic>
          <a:graphicData uri="http://schemas.openxmlformats.org/drawingml/2006/table">
            <a:tbl>
              <a:tblPr firstCol="1" bandRow="1"/>
              <a:tblGrid>
                <a:gridCol w="720000">
                  <a:extLst>
                    <a:ext uri="{9D8B030D-6E8A-4147-A177-3AD203B41FA5}">
                      <a16:colId xmlns:a16="http://schemas.microsoft.com/office/drawing/2014/main" val="3038981705"/>
                    </a:ext>
                  </a:extLst>
                </a:gridCol>
                <a:gridCol w="864000">
                  <a:extLst>
                    <a:ext uri="{9D8B030D-6E8A-4147-A177-3AD203B41FA5}">
                      <a16:colId xmlns:a16="http://schemas.microsoft.com/office/drawing/2014/main" val="3257276837"/>
                    </a:ext>
                  </a:extLst>
                </a:gridCol>
                <a:gridCol w="1252834">
                  <a:extLst>
                    <a:ext uri="{9D8B030D-6E8A-4147-A177-3AD203B41FA5}">
                      <a16:colId xmlns:a16="http://schemas.microsoft.com/office/drawing/2014/main" val="3945792533"/>
                    </a:ext>
                  </a:extLst>
                </a:gridCol>
                <a:gridCol w="1252834">
                  <a:extLst>
                    <a:ext uri="{9D8B030D-6E8A-4147-A177-3AD203B41FA5}">
                      <a16:colId xmlns:a16="http://schemas.microsoft.com/office/drawing/2014/main" val="1849654864"/>
                    </a:ext>
                  </a:extLst>
                </a:gridCol>
              </a:tblGrid>
              <a:tr h="204001">
                <a:tc gridSpan="2">
                  <a:txBody>
                    <a:bodyPr/>
                    <a:lstStyle/>
                    <a:p>
                      <a:pPr algn="ctr">
                        <a:lnSpc>
                          <a:spcPct val="100000"/>
                        </a:lnSpc>
                      </a:pPr>
                      <a:r>
                        <a:rPr lang="ja-JP" altLang="en-US" sz="800" kern="100" dirty="0">
                          <a:effectLst/>
                          <a:ea typeface="UD デジタル 教科書体 NK" panose="02020400000000000000" pitchFamily="18" charset="-128"/>
                          <a:cs typeface="Times New Roman" panose="02020603050405020304" pitchFamily="18" charset="0"/>
                        </a:rPr>
                        <a:t>部門等</a:t>
                      </a:r>
                    </a:p>
                  </a:txBody>
                  <a:tcPr marL="68580" marR="68580" marT="0" marB="0" anchor="ctr">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noFill/>
                  </a:tcPr>
                </a:tc>
                <a:tc hMerge="1">
                  <a:txBody>
                    <a:bodyPr/>
                    <a:lstStyle/>
                    <a:p>
                      <a:endParaRPr dirty="0"/>
                    </a:p>
                  </a:txBody>
                  <a:tcPr marL="68580" marR="68580" marT="0" marB="0" anchor="ctr">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noFill/>
                  </a:tcPr>
                </a:tc>
                <a:tc>
                  <a:txBody>
                    <a:bodyPr/>
                    <a:lstStyle/>
                    <a:p>
                      <a:pPr algn="ctr">
                        <a:lnSpc>
                          <a:spcPct val="100000"/>
                        </a:lnSpc>
                      </a:pPr>
                      <a:r>
                        <a:rPr lang="ja-JP" altLang="ja-JP" sz="800" kern="100" dirty="0">
                          <a:effectLst/>
                          <a:latin typeface="UD デジタル 教科書体 NK" panose="02020400000000000000" pitchFamily="18" charset="-128"/>
                          <a:ea typeface="UD デジタル 教科書体 NK" panose="02020400000000000000" pitchFamily="18" charset="-128"/>
                          <a:cs typeface="Times New Roman" panose="02020603050405020304" pitchFamily="18" charset="0"/>
                        </a:rPr>
                        <a:t>令和</a:t>
                      </a:r>
                      <a:r>
                        <a:rPr lang="en-US" altLang="ja-JP" sz="800" kern="100" dirty="0">
                          <a:effectLst/>
                          <a:latin typeface="UD デジタル 教科書体 NK" panose="02020400000000000000" pitchFamily="18" charset="-128"/>
                          <a:ea typeface="UD デジタル 教科書体 NK" panose="02020400000000000000" pitchFamily="18" charset="-128"/>
                          <a:cs typeface="Times New Roman" panose="02020603050405020304" pitchFamily="18" charset="0"/>
                        </a:rPr>
                        <a:t>12</a:t>
                      </a:r>
                      <a:r>
                        <a:rPr lang="ja-JP" altLang="ja-JP" sz="800" kern="100" dirty="0">
                          <a:effectLst/>
                          <a:latin typeface="UD デジタル 教科書体 NK" panose="02020400000000000000" pitchFamily="18" charset="-128"/>
                          <a:ea typeface="UD デジタル 教科書体 NK" panose="02020400000000000000" pitchFamily="18" charset="-128"/>
                          <a:cs typeface="Times New Roman" panose="02020603050405020304" pitchFamily="18" charset="0"/>
                        </a:rPr>
                        <a:t>年度</a:t>
                      </a:r>
                      <a:endParaRPr lang="en-US" altLang="ja-JP" sz="800" kern="100" dirty="0">
                        <a:effectLst/>
                        <a:latin typeface="UD デジタル 教科書体 NK" panose="02020400000000000000" pitchFamily="18" charset="-128"/>
                        <a:ea typeface="UD デジタル 教科書体 NK" panose="02020400000000000000" pitchFamily="18" charset="-128"/>
                        <a:cs typeface="Times New Roman" panose="02020603050405020304" pitchFamily="18" charset="0"/>
                      </a:endParaRPr>
                    </a:p>
                    <a:p>
                      <a:pPr algn="ctr">
                        <a:lnSpc>
                          <a:spcPct val="100000"/>
                        </a:lnSpc>
                      </a:pPr>
                      <a:r>
                        <a:rPr lang="ja-JP" altLang="ja-JP" sz="800" kern="100" dirty="0">
                          <a:effectLst/>
                          <a:latin typeface="UD デジタル 教科書体 NK" panose="02020400000000000000" pitchFamily="18" charset="-128"/>
                          <a:ea typeface="UD デジタル 教科書体 NK" panose="02020400000000000000" pitchFamily="18" charset="-128"/>
                          <a:cs typeface="Times New Roman" panose="02020603050405020304" pitchFamily="18" charset="0"/>
                        </a:rPr>
                        <a:t>（</a:t>
                      </a:r>
                      <a:r>
                        <a:rPr lang="en-US" altLang="ja-JP" sz="800" kern="100" dirty="0">
                          <a:effectLst/>
                          <a:latin typeface="UD デジタル 教科書体 NK" panose="02020400000000000000" pitchFamily="18" charset="-128"/>
                          <a:ea typeface="UD デジタル 教科書体 NK" panose="02020400000000000000" pitchFamily="18" charset="-128"/>
                          <a:cs typeface="Times New Roman" panose="02020603050405020304" pitchFamily="18" charset="0"/>
                        </a:rPr>
                        <a:t>2030</a:t>
                      </a:r>
                      <a:r>
                        <a:rPr lang="ja-JP" altLang="ja-JP" sz="800" kern="100" dirty="0">
                          <a:effectLst/>
                          <a:latin typeface="UD デジタル 教科書体 NK" panose="02020400000000000000" pitchFamily="18" charset="-128"/>
                          <a:ea typeface="UD デジタル 教科書体 NK" panose="02020400000000000000" pitchFamily="18" charset="-128"/>
                          <a:cs typeface="Times New Roman" panose="02020603050405020304" pitchFamily="18" charset="0"/>
                        </a:rPr>
                        <a:t>年度）</a:t>
                      </a:r>
                      <a:endParaRPr lang="ja-JP" sz="800" kern="100" dirty="0">
                        <a:effectLst/>
                        <a:latin typeface="UD デジタル 教科書体 NK" panose="02020400000000000000" pitchFamily="18" charset="-128"/>
                        <a:ea typeface="UD デジタル 教科書体 NK" panose="02020400000000000000" pitchFamily="18" charset="-128"/>
                        <a:cs typeface="Times New Roman" panose="02020603050405020304" pitchFamily="18" charset="0"/>
                      </a:endParaRPr>
                    </a:p>
                  </a:txBody>
                  <a:tcPr marL="68580" marR="68580" marT="0" marB="0" anchor="ctr">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noFill/>
                  </a:tcPr>
                </a:tc>
                <a:tc>
                  <a:txBody>
                    <a:bodyPr/>
                    <a:lstStyle/>
                    <a:p>
                      <a:pPr algn="ctr">
                        <a:lnSpc>
                          <a:spcPct val="100000"/>
                        </a:lnSpc>
                      </a:pPr>
                      <a:r>
                        <a:rPr lang="ja-JP" altLang="ja-JP" sz="800" kern="100" dirty="0">
                          <a:effectLst/>
                          <a:latin typeface="UD デジタル 教科書体 NK" panose="02020400000000000000" pitchFamily="18" charset="-128"/>
                          <a:ea typeface="UD デジタル 教科書体 NK" panose="02020400000000000000" pitchFamily="18" charset="-128"/>
                          <a:cs typeface="Times New Roman" panose="02020603050405020304" pitchFamily="18" charset="0"/>
                        </a:rPr>
                        <a:t>令和</a:t>
                      </a:r>
                      <a:r>
                        <a:rPr lang="en-US" altLang="ja-JP" sz="800" kern="100" dirty="0">
                          <a:effectLst/>
                          <a:latin typeface="UD デジタル 教科書体 NK" panose="02020400000000000000" pitchFamily="18" charset="-128"/>
                          <a:ea typeface="UD デジタル 教科書体 NK" panose="02020400000000000000" pitchFamily="18" charset="-128"/>
                          <a:cs typeface="Times New Roman" panose="02020603050405020304" pitchFamily="18" charset="0"/>
                        </a:rPr>
                        <a:t>17</a:t>
                      </a:r>
                      <a:r>
                        <a:rPr lang="ja-JP" altLang="ja-JP" sz="800" kern="100" dirty="0">
                          <a:effectLst/>
                          <a:latin typeface="UD デジタル 教科書体 NK" panose="02020400000000000000" pitchFamily="18" charset="-128"/>
                          <a:ea typeface="UD デジタル 教科書体 NK" panose="02020400000000000000" pitchFamily="18" charset="-128"/>
                          <a:cs typeface="Times New Roman" panose="02020603050405020304" pitchFamily="18" charset="0"/>
                        </a:rPr>
                        <a:t>年度</a:t>
                      </a:r>
                      <a:endParaRPr lang="en-US" altLang="ja-JP" sz="800" kern="100" dirty="0">
                        <a:effectLst/>
                        <a:latin typeface="UD デジタル 教科書体 NK" panose="02020400000000000000" pitchFamily="18" charset="-128"/>
                        <a:ea typeface="UD デジタル 教科書体 NK" panose="02020400000000000000" pitchFamily="18" charset="-128"/>
                        <a:cs typeface="Times New Roman" panose="02020603050405020304" pitchFamily="18" charset="0"/>
                      </a:endParaRPr>
                    </a:p>
                    <a:p>
                      <a:pPr algn="ctr">
                        <a:lnSpc>
                          <a:spcPct val="100000"/>
                        </a:lnSpc>
                      </a:pPr>
                      <a:r>
                        <a:rPr lang="ja-JP" altLang="ja-JP" sz="800" kern="100" dirty="0">
                          <a:effectLst/>
                          <a:latin typeface="UD デジタル 教科書体 NK" panose="02020400000000000000" pitchFamily="18" charset="-128"/>
                          <a:ea typeface="UD デジタル 教科書体 NK" panose="02020400000000000000" pitchFamily="18" charset="-128"/>
                          <a:cs typeface="Times New Roman" panose="02020603050405020304" pitchFamily="18" charset="0"/>
                        </a:rPr>
                        <a:t>（</a:t>
                      </a:r>
                      <a:r>
                        <a:rPr lang="en-US" altLang="ja-JP" sz="800" kern="100" dirty="0">
                          <a:effectLst/>
                          <a:latin typeface="UD デジタル 教科書体 NK" panose="02020400000000000000" pitchFamily="18" charset="-128"/>
                          <a:ea typeface="UD デジタル 教科書体 NK" panose="02020400000000000000" pitchFamily="18" charset="-128"/>
                          <a:cs typeface="Times New Roman" panose="02020603050405020304" pitchFamily="18" charset="0"/>
                        </a:rPr>
                        <a:t>2035</a:t>
                      </a:r>
                      <a:r>
                        <a:rPr lang="ja-JP" altLang="ja-JP" sz="800" kern="100" dirty="0">
                          <a:effectLst/>
                          <a:latin typeface="UD デジタル 教科書体 NK" panose="02020400000000000000" pitchFamily="18" charset="-128"/>
                          <a:ea typeface="UD デジタル 教科書体 NK" panose="02020400000000000000" pitchFamily="18" charset="-128"/>
                          <a:cs typeface="Times New Roman" panose="02020603050405020304" pitchFamily="18" charset="0"/>
                        </a:rPr>
                        <a:t>年度）</a:t>
                      </a:r>
                      <a:endParaRPr lang="ja-JP" sz="800" kern="100" dirty="0">
                        <a:effectLst/>
                        <a:latin typeface="UD デジタル 教科書体 NK" panose="02020400000000000000" pitchFamily="18" charset="-128"/>
                        <a:ea typeface="UD デジタル 教科書体 NK" panose="02020400000000000000" pitchFamily="18" charset="-128"/>
                        <a:cs typeface="Times New Roman" panose="02020603050405020304" pitchFamily="18" charset="0"/>
                      </a:endParaRPr>
                    </a:p>
                  </a:txBody>
                  <a:tcPr marL="68580" marR="68580" marT="0" marB="0" anchor="ctr">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noFill/>
                  </a:tcPr>
                </a:tc>
                <a:extLst>
                  <a:ext uri="{0D108BD9-81ED-4DB2-BD59-A6C34878D82A}">
                    <a16:rowId xmlns:a16="http://schemas.microsoft.com/office/drawing/2014/main" val="3281225211"/>
                  </a:ext>
                </a:extLst>
              </a:tr>
              <a:tr h="180000">
                <a:tc rowSpan="4">
                  <a:txBody>
                    <a:bodyPr/>
                    <a:lstStyle/>
                    <a:p>
                      <a:pPr algn="ctr">
                        <a:lnSpc>
                          <a:spcPct val="100000"/>
                        </a:lnSpc>
                      </a:pPr>
                      <a:r>
                        <a:rPr lang="ja-JP" altLang="en-US" sz="800" kern="100" dirty="0">
                          <a:effectLst/>
                          <a:latin typeface="UD デジタル 教科書体 NK" panose="02020400000000000000" pitchFamily="18" charset="-128"/>
                          <a:ea typeface="UD デジタル 教科書体 NK" panose="02020400000000000000" pitchFamily="18" charset="-128"/>
                          <a:cs typeface="Times New Roman" panose="02020603050405020304" pitchFamily="18" charset="0"/>
                        </a:rPr>
                        <a:t>エネルギー</a:t>
                      </a:r>
                      <a:endParaRPr lang="en-US" altLang="ja-JP" sz="800" kern="100" dirty="0">
                        <a:effectLst/>
                        <a:latin typeface="UD デジタル 教科書体 NK" panose="02020400000000000000" pitchFamily="18" charset="-128"/>
                        <a:ea typeface="UD デジタル 教科書体 NK" panose="02020400000000000000" pitchFamily="18" charset="-128"/>
                        <a:cs typeface="Times New Roman" panose="02020603050405020304" pitchFamily="18" charset="0"/>
                      </a:endParaRPr>
                    </a:p>
                    <a:p>
                      <a:pPr algn="ctr">
                        <a:lnSpc>
                          <a:spcPct val="100000"/>
                        </a:lnSpc>
                      </a:pPr>
                      <a:r>
                        <a:rPr lang="ja-JP" altLang="en-US" sz="800" kern="100" dirty="0">
                          <a:effectLst/>
                          <a:latin typeface="UD デジタル 教科書体 NK" panose="02020400000000000000" pitchFamily="18" charset="-128"/>
                          <a:ea typeface="UD デジタル 教科書体 NK" panose="02020400000000000000" pitchFamily="18" charset="-128"/>
                          <a:cs typeface="Times New Roman" panose="02020603050405020304" pitchFamily="18" charset="0"/>
                        </a:rPr>
                        <a:t>起源</a:t>
                      </a:r>
                      <a:r>
                        <a:rPr lang="en-US" altLang="ja-JP" sz="800" kern="100" dirty="0">
                          <a:effectLst/>
                          <a:latin typeface="UD デジタル 教科書体 NK" panose="02020400000000000000" pitchFamily="18" charset="-128"/>
                          <a:ea typeface="UD デジタル 教科書体 NK" panose="02020400000000000000" pitchFamily="18" charset="-128"/>
                          <a:cs typeface="Times New Roman" panose="02020603050405020304" pitchFamily="18" charset="0"/>
                        </a:rPr>
                        <a:t>CO2</a:t>
                      </a:r>
                      <a:endParaRPr lang="ja-JP" sz="800" kern="100" dirty="0">
                        <a:effectLst/>
                        <a:latin typeface="UD デジタル 教科書体 NK" panose="02020400000000000000" pitchFamily="18" charset="-128"/>
                        <a:ea typeface="UD デジタル 教科書体 NK" panose="02020400000000000000" pitchFamily="18" charset="-128"/>
                        <a:cs typeface="Times New Roman" panose="02020603050405020304" pitchFamily="18" charset="0"/>
                      </a:endParaRPr>
                    </a:p>
                  </a:txBody>
                  <a:tcPr marL="68580" marR="68580" marT="0" marB="0" anchor="ctr">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noFill/>
                  </a:tcPr>
                </a:tc>
                <a:tc>
                  <a:txBody>
                    <a:bodyPr/>
                    <a:lstStyle/>
                    <a:p>
                      <a:pPr algn="l">
                        <a:lnSpc>
                          <a:spcPct val="100000"/>
                        </a:lnSpc>
                      </a:pPr>
                      <a:r>
                        <a:rPr lang="ja-JP" altLang="en-US" sz="800" kern="100" dirty="0">
                          <a:effectLst/>
                          <a:latin typeface="UD デジタル 教科書体 NK" panose="02020400000000000000" pitchFamily="18" charset="-128"/>
                          <a:ea typeface="UD デジタル 教科書体 NK" panose="02020400000000000000" pitchFamily="18" charset="-128"/>
                          <a:cs typeface="Times New Roman" panose="02020603050405020304" pitchFamily="18" charset="0"/>
                        </a:rPr>
                        <a:t>産業部門</a:t>
                      </a:r>
                      <a:endParaRPr lang="ja-JP" sz="800" kern="100" dirty="0">
                        <a:effectLst/>
                        <a:latin typeface="UD デジタル 教科書体 NK" panose="02020400000000000000" pitchFamily="18" charset="-128"/>
                        <a:ea typeface="UD デジタル 教科書体 NK" panose="02020400000000000000" pitchFamily="18" charset="-128"/>
                        <a:cs typeface="Times New Roman" panose="02020603050405020304" pitchFamily="18" charset="0"/>
                      </a:endParaRPr>
                    </a:p>
                  </a:txBody>
                  <a:tcPr marL="68580" marR="68580" marT="0" marB="0" anchor="ctr">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noFill/>
                  </a:tcPr>
                </a:tc>
                <a:tc>
                  <a:txBody>
                    <a:bodyPr/>
                    <a:lstStyle/>
                    <a:p>
                      <a:pPr algn="ctr">
                        <a:lnSpc>
                          <a:spcPct val="100000"/>
                        </a:lnSpc>
                      </a:pPr>
                      <a:r>
                        <a:rPr lang="en-US" altLang="ja-JP" sz="800" kern="100" dirty="0">
                          <a:effectLst/>
                          <a:latin typeface="UD デジタル 教科書体 NK" panose="02020400000000000000" pitchFamily="18" charset="-128"/>
                          <a:ea typeface="UD デジタル 教科書体 NK" panose="02020400000000000000" pitchFamily="18" charset="-128"/>
                          <a:cs typeface="Times New Roman" panose="02020603050405020304" pitchFamily="18" charset="0"/>
                        </a:rPr>
                        <a:t>50%</a:t>
                      </a:r>
                      <a:r>
                        <a:rPr lang="ja-JP" altLang="en-US" sz="800" kern="100" dirty="0">
                          <a:effectLst/>
                          <a:latin typeface="UD デジタル 教科書体 NK" panose="02020400000000000000" pitchFamily="18" charset="-128"/>
                          <a:ea typeface="UD デジタル 教科書体 NK" panose="02020400000000000000" pitchFamily="18" charset="-128"/>
                          <a:cs typeface="Times New Roman" panose="02020603050405020304" pitchFamily="18" charset="0"/>
                        </a:rPr>
                        <a:t>削減</a:t>
                      </a:r>
                      <a:endParaRPr lang="ja-JP" sz="800" kern="100" dirty="0">
                        <a:effectLst/>
                        <a:latin typeface="UD デジタル 教科書体 NK" panose="02020400000000000000" pitchFamily="18" charset="-128"/>
                        <a:ea typeface="UD デジタル 教科書体 NK" panose="02020400000000000000" pitchFamily="18" charset="-128"/>
                        <a:cs typeface="Times New Roman" panose="02020603050405020304" pitchFamily="18" charset="0"/>
                      </a:endParaRPr>
                    </a:p>
                  </a:txBody>
                  <a:tcPr marL="68580" marR="68580" marT="0" marB="0" anchor="ctr">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noFill/>
                  </a:tcPr>
                </a:tc>
                <a:tc rowSpan="8">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00" cap="none" spc="0" normalizeH="0" baseline="0" noProof="0" dirty="0">
                          <a:ln>
                            <a:noFill/>
                          </a:ln>
                          <a:solidFill>
                            <a:prstClr val="black"/>
                          </a:solidFill>
                          <a:effectLst/>
                          <a:uLnTx/>
                          <a:uFillTx/>
                          <a:latin typeface="UD デジタル 教科書体 NK" panose="02020400000000000000" pitchFamily="18" charset="-128"/>
                          <a:ea typeface="UD デジタル 教科書体 NK" panose="02020400000000000000" pitchFamily="18" charset="-128"/>
                          <a:cs typeface="Times New Roman" panose="02020603050405020304" pitchFamily="18" charset="0"/>
                        </a:rPr>
                        <a:t>目標設定なし</a:t>
                      </a:r>
                      <a:endParaRPr kumimoji="1" lang="en-US" altLang="ja-JP" sz="800" b="0" i="0" u="none" strike="noStrike" kern="100" cap="none" spc="0" normalizeH="0" baseline="0" noProof="0" dirty="0">
                        <a:ln>
                          <a:noFill/>
                        </a:ln>
                        <a:solidFill>
                          <a:prstClr val="black"/>
                        </a:solidFill>
                        <a:effectLst/>
                        <a:uLnTx/>
                        <a:uFillTx/>
                        <a:latin typeface="UD デジタル 教科書体 NK" panose="02020400000000000000" pitchFamily="18" charset="-128"/>
                        <a:ea typeface="UD デジタル 教科書体 NK" panose="02020400000000000000" pitchFamily="18" charset="-128"/>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800" b="0" i="0" u="none" strike="noStrike" kern="100" cap="none" spc="0" normalizeH="0" baseline="0" noProof="0" dirty="0">
                        <a:ln>
                          <a:noFill/>
                        </a:ln>
                        <a:solidFill>
                          <a:prstClr val="black"/>
                        </a:solidFill>
                        <a:effectLst/>
                        <a:uLnTx/>
                        <a:uFillTx/>
                        <a:latin typeface="UD デジタル 教科書体 NK" panose="02020400000000000000" pitchFamily="18" charset="-128"/>
                        <a:ea typeface="UD デジタル 教科書体 NK" panose="02020400000000000000" pitchFamily="18" charset="-128"/>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00" cap="none" spc="0" normalizeH="0" baseline="0" noProof="0" dirty="0">
                          <a:ln>
                            <a:noFill/>
                          </a:ln>
                          <a:solidFill>
                            <a:prstClr val="black"/>
                          </a:solidFill>
                          <a:effectLst/>
                          <a:uLnTx/>
                          <a:uFillTx/>
                          <a:latin typeface="UD デジタル 教科書体 NK" panose="02020400000000000000" pitchFamily="18" charset="-128"/>
                          <a:ea typeface="UD デジタル 教科書体 NK" panose="02020400000000000000" pitchFamily="18" charset="-128"/>
                          <a:cs typeface="Times New Roman" panose="02020603050405020304" pitchFamily="18" charset="0"/>
                        </a:rPr>
                        <a:t>※</a:t>
                      </a:r>
                      <a:r>
                        <a:rPr kumimoji="1" lang="ja-JP" altLang="en-US" sz="800" b="0" i="0" u="none" strike="noStrike" kern="100" cap="none" spc="0" normalizeH="0" baseline="0" noProof="0" dirty="0">
                          <a:ln>
                            <a:noFill/>
                          </a:ln>
                          <a:solidFill>
                            <a:prstClr val="black"/>
                          </a:solidFill>
                          <a:effectLst/>
                          <a:uLnTx/>
                          <a:uFillTx/>
                          <a:latin typeface="UD デジタル 教科書体 NK" panose="02020400000000000000" pitchFamily="18" charset="-128"/>
                          <a:ea typeface="UD デジタル 教科書体 NK" panose="02020400000000000000" pitchFamily="18" charset="-128"/>
                          <a:cs typeface="Times New Roman" panose="02020603050405020304" pitchFamily="18" charset="0"/>
                        </a:rPr>
                        <a:t>国の</a:t>
                      </a:r>
                      <a:r>
                        <a:rPr kumimoji="1" lang="en-US" altLang="ja-JP" sz="800" b="0" i="0" u="none" strike="noStrike" kern="100" cap="none" spc="0" normalizeH="0" baseline="0" noProof="0" dirty="0">
                          <a:ln>
                            <a:noFill/>
                          </a:ln>
                          <a:solidFill>
                            <a:prstClr val="black"/>
                          </a:solidFill>
                          <a:effectLst/>
                          <a:uLnTx/>
                          <a:uFillTx/>
                          <a:latin typeface="UD デジタル 教科書体 NK" panose="02020400000000000000" pitchFamily="18" charset="-128"/>
                          <a:ea typeface="UD デジタル 教科書体 NK" panose="02020400000000000000" pitchFamily="18" charset="-128"/>
                          <a:cs typeface="Times New Roman" panose="02020603050405020304" pitchFamily="18" charset="0"/>
                        </a:rPr>
                        <a:t>2035</a:t>
                      </a:r>
                      <a:r>
                        <a:rPr kumimoji="1" lang="ja-JP" altLang="en-US" sz="800" b="0" i="0" u="none" strike="noStrike" kern="100" cap="none" spc="0" normalizeH="0" baseline="0" noProof="0" dirty="0">
                          <a:ln>
                            <a:noFill/>
                          </a:ln>
                          <a:solidFill>
                            <a:prstClr val="black"/>
                          </a:solidFill>
                          <a:effectLst/>
                          <a:uLnTx/>
                          <a:uFillTx/>
                          <a:latin typeface="UD デジタル 教科書体 NK" panose="02020400000000000000" pitchFamily="18" charset="-128"/>
                          <a:ea typeface="UD デジタル 教科書体 NK" panose="02020400000000000000" pitchFamily="18" charset="-128"/>
                          <a:cs typeface="Times New Roman" panose="02020603050405020304" pitchFamily="18" charset="0"/>
                        </a:rPr>
                        <a:t>年度の温</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00" cap="none" spc="0" normalizeH="0" baseline="0" noProof="0" dirty="0">
                          <a:ln>
                            <a:noFill/>
                          </a:ln>
                          <a:solidFill>
                            <a:prstClr val="black"/>
                          </a:solidFill>
                          <a:effectLst/>
                          <a:uLnTx/>
                          <a:uFillTx/>
                          <a:latin typeface="UD デジタル 教科書体 NK" panose="02020400000000000000" pitchFamily="18" charset="-128"/>
                          <a:ea typeface="UD デジタル 教科書体 NK" panose="02020400000000000000" pitchFamily="18" charset="-128"/>
                          <a:cs typeface="Times New Roman" panose="02020603050405020304" pitchFamily="18" charset="0"/>
                        </a:rPr>
                        <a:t>室効果ガス別その他の</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00" cap="none" spc="0" normalizeH="0" baseline="0" noProof="0" dirty="0">
                          <a:ln>
                            <a:noFill/>
                          </a:ln>
                          <a:solidFill>
                            <a:prstClr val="black"/>
                          </a:solidFill>
                          <a:effectLst/>
                          <a:uLnTx/>
                          <a:uFillTx/>
                          <a:latin typeface="UD デジタル 教科書体 NK" panose="02020400000000000000" pitchFamily="18" charset="-128"/>
                          <a:ea typeface="UD デジタル 教科書体 NK" panose="02020400000000000000" pitchFamily="18" charset="-128"/>
                          <a:cs typeface="Times New Roman" panose="02020603050405020304" pitchFamily="18" charset="0"/>
                        </a:rPr>
                        <a:t>区分ごとの目標が定め</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00" cap="none" spc="0" normalizeH="0" baseline="0" noProof="0" dirty="0">
                          <a:ln>
                            <a:noFill/>
                          </a:ln>
                          <a:solidFill>
                            <a:prstClr val="black"/>
                          </a:solidFill>
                          <a:effectLst/>
                          <a:uLnTx/>
                          <a:uFillTx/>
                          <a:latin typeface="UD デジタル 教科書体 NK" panose="02020400000000000000" pitchFamily="18" charset="-128"/>
                          <a:ea typeface="UD デジタル 教科書体 NK" panose="02020400000000000000" pitchFamily="18" charset="-128"/>
                          <a:cs typeface="Times New Roman" panose="02020603050405020304" pitchFamily="18" charset="0"/>
                        </a:rPr>
                        <a:t>られておらず目標設定</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00" cap="none" spc="0" normalizeH="0" baseline="0" noProof="0" dirty="0">
                          <a:ln>
                            <a:noFill/>
                          </a:ln>
                          <a:solidFill>
                            <a:prstClr val="black"/>
                          </a:solidFill>
                          <a:effectLst/>
                          <a:uLnTx/>
                          <a:uFillTx/>
                          <a:latin typeface="UD デジタル 教科書体 NK" panose="02020400000000000000" pitchFamily="18" charset="-128"/>
                          <a:ea typeface="UD デジタル 教科書体 NK" panose="02020400000000000000" pitchFamily="18" charset="-128"/>
                          <a:cs typeface="Times New Roman" panose="02020603050405020304" pitchFamily="18" charset="0"/>
                        </a:rPr>
                        <a:t>が困難なため、中間見直しの際に設定する</a:t>
                      </a:r>
                      <a:endParaRPr kumimoji="1" lang="ja-JP" altLang="ja-JP" sz="800" b="0" i="0" u="none" strike="noStrike" kern="100" cap="none" spc="0" normalizeH="0" baseline="0" noProof="0" dirty="0">
                        <a:ln>
                          <a:noFill/>
                        </a:ln>
                        <a:solidFill>
                          <a:prstClr val="black"/>
                        </a:solidFill>
                        <a:effectLst/>
                        <a:uLnTx/>
                        <a:uFillTx/>
                        <a:latin typeface="UD デジタル 教科書体 NK" panose="02020400000000000000" pitchFamily="18" charset="-128"/>
                        <a:ea typeface="UD デジタル 教科書体 NK" panose="02020400000000000000" pitchFamily="18" charset="-128"/>
                        <a:cs typeface="Times New Roman" panose="02020603050405020304" pitchFamily="18" charset="0"/>
                      </a:endParaRPr>
                    </a:p>
                  </a:txBody>
                  <a:tcPr marL="68580" marR="68580" marT="0" marB="0" anchor="ctr">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noFill/>
                  </a:tcPr>
                </a:tc>
                <a:extLst>
                  <a:ext uri="{0D108BD9-81ED-4DB2-BD59-A6C34878D82A}">
                    <a16:rowId xmlns:a16="http://schemas.microsoft.com/office/drawing/2014/main" val="918735580"/>
                  </a:ext>
                </a:extLst>
              </a:tr>
              <a:tr h="180000">
                <a:tc vMerge="1">
                  <a:txBody>
                    <a:bodyPr/>
                    <a:lstStyle/>
                    <a:p>
                      <a:pPr algn="ctr">
                        <a:lnSpc>
                          <a:spcPct val="100000"/>
                        </a:lnSpc>
                      </a:pPr>
                      <a:endParaRPr lang="ja-JP" sz="900" kern="100" dirty="0">
                        <a:effectLst/>
                        <a:latin typeface="UD デジタル 教科書体 NK" panose="02020400000000000000" pitchFamily="18" charset="-128"/>
                        <a:ea typeface="UD デジタル 教科書体 NK" panose="02020400000000000000" pitchFamily="18" charset="-128"/>
                        <a:cs typeface="Times New Roman" panose="02020603050405020304" pitchFamily="18" charset="0"/>
                      </a:endParaRPr>
                    </a:p>
                  </a:txBody>
                  <a:tcPr marL="68580" marR="68580" marT="0" marB="0" anchor="ctr">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noFill/>
                  </a:tcPr>
                </a:tc>
                <a:tc>
                  <a:txBody>
                    <a:bodyPr/>
                    <a:lstStyle/>
                    <a:p>
                      <a:pPr algn="l">
                        <a:lnSpc>
                          <a:spcPct val="100000"/>
                        </a:lnSpc>
                      </a:pPr>
                      <a:r>
                        <a:rPr lang="ja-JP" altLang="en-US" sz="800" kern="100" dirty="0">
                          <a:effectLst/>
                          <a:latin typeface="UD デジタル 教科書体 NK" panose="02020400000000000000" pitchFamily="18" charset="-128"/>
                          <a:ea typeface="UD デジタル 教科書体 NK" panose="02020400000000000000" pitchFamily="18" charset="-128"/>
                          <a:cs typeface="Times New Roman" panose="02020603050405020304" pitchFamily="18" charset="0"/>
                        </a:rPr>
                        <a:t>業務その他部門</a:t>
                      </a:r>
                      <a:endParaRPr lang="ja-JP" sz="800" kern="100" dirty="0">
                        <a:effectLst/>
                        <a:latin typeface="UD デジタル 教科書体 NK" panose="02020400000000000000" pitchFamily="18" charset="-128"/>
                        <a:ea typeface="UD デジタル 教科書体 NK" panose="02020400000000000000" pitchFamily="18" charset="-128"/>
                        <a:cs typeface="Times New Roman" panose="02020603050405020304" pitchFamily="18" charset="0"/>
                      </a:endParaRPr>
                    </a:p>
                  </a:txBody>
                  <a:tcPr marL="68580" marR="68580" marT="0" marB="0" anchor="ctr">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00" cap="none" spc="0" normalizeH="0" baseline="0" noProof="0" dirty="0">
                          <a:ln>
                            <a:noFill/>
                          </a:ln>
                          <a:solidFill>
                            <a:prstClr val="black"/>
                          </a:solidFill>
                          <a:effectLst/>
                          <a:uLnTx/>
                          <a:uFillTx/>
                          <a:latin typeface="UD デジタル 教科書体 NK" panose="02020400000000000000" pitchFamily="18" charset="-128"/>
                          <a:ea typeface="UD デジタル 教科書体 NK" panose="02020400000000000000" pitchFamily="18" charset="-128"/>
                          <a:cs typeface="Times New Roman" panose="02020603050405020304" pitchFamily="18" charset="0"/>
                        </a:rPr>
                        <a:t>62%</a:t>
                      </a:r>
                      <a:r>
                        <a:rPr kumimoji="1" lang="ja-JP" altLang="en-US" sz="800" b="0" i="0" u="none" strike="noStrike" kern="100" cap="none" spc="0" normalizeH="0" baseline="0" noProof="0" dirty="0">
                          <a:ln>
                            <a:noFill/>
                          </a:ln>
                          <a:solidFill>
                            <a:prstClr val="black"/>
                          </a:solidFill>
                          <a:effectLst/>
                          <a:uLnTx/>
                          <a:uFillTx/>
                          <a:latin typeface="UD デジタル 教科書体 NK" panose="02020400000000000000" pitchFamily="18" charset="-128"/>
                          <a:ea typeface="UD デジタル 教科書体 NK" panose="02020400000000000000" pitchFamily="18" charset="-128"/>
                          <a:cs typeface="Times New Roman" panose="02020603050405020304" pitchFamily="18" charset="0"/>
                        </a:rPr>
                        <a:t>削減</a:t>
                      </a:r>
                      <a:endParaRPr kumimoji="1" lang="ja-JP" altLang="ja-JP" sz="800" b="0" i="0" u="none" strike="noStrike" kern="100" cap="none" spc="0" normalizeH="0" baseline="0" noProof="0" dirty="0">
                        <a:ln>
                          <a:noFill/>
                        </a:ln>
                        <a:solidFill>
                          <a:prstClr val="black"/>
                        </a:solidFill>
                        <a:effectLst/>
                        <a:uLnTx/>
                        <a:uFillTx/>
                        <a:latin typeface="UD デジタル 教科書体 NK" panose="02020400000000000000" pitchFamily="18" charset="-128"/>
                        <a:ea typeface="UD デジタル 教科書体 NK" panose="02020400000000000000" pitchFamily="18" charset="-128"/>
                        <a:cs typeface="Times New Roman" panose="02020603050405020304" pitchFamily="18" charset="0"/>
                      </a:endParaRPr>
                    </a:p>
                  </a:txBody>
                  <a:tcPr marL="68580" marR="68580" marT="0" marB="0" anchor="ctr">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noFill/>
                  </a:tcPr>
                </a:tc>
                <a:tc vMerge="1">
                  <a:txBody>
                    <a:bodyPr/>
                    <a:lstStyle/>
                    <a:p>
                      <a:endParaRPr/>
                    </a:p>
                  </a:txBody>
                  <a:tcPr marL="68580" marR="68580" marT="0" marB="0" anchor="ctr">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noFill/>
                  </a:tcPr>
                </a:tc>
                <a:extLst>
                  <a:ext uri="{0D108BD9-81ED-4DB2-BD59-A6C34878D82A}">
                    <a16:rowId xmlns:a16="http://schemas.microsoft.com/office/drawing/2014/main" val="2471913598"/>
                  </a:ext>
                </a:extLst>
              </a:tr>
              <a:tr h="180000">
                <a:tc vMerge="1">
                  <a:txBody>
                    <a:bodyPr/>
                    <a:lstStyle/>
                    <a:p>
                      <a:pPr algn="ctr">
                        <a:lnSpc>
                          <a:spcPct val="100000"/>
                        </a:lnSpc>
                      </a:pPr>
                      <a:endParaRPr lang="ja-JP" sz="900" kern="100" dirty="0">
                        <a:effectLst/>
                        <a:latin typeface="UD デジタル 教科書体 NK" panose="02020400000000000000" pitchFamily="18" charset="-128"/>
                        <a:ea typeface="UD デジタル 教科書体 NK" panose="02020400000000000000" pitchFamily="18" charset="-128"/>
                        <a:cs typeface="Times New Roman" panose="02020603050405020304" pitchFamily="18" charset="0"/>
                      </a:endParaRPr>
                    </a:p>
                  </a:txBody>
                  <a:tcPr marL="68580" marR="68580" marT="0" marB="0" anchor="ctr">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noFill/>
                  </a:tcPr>
                </a:tc>
                <a:tc>
                  <a:txBody>
                    <a:bodyPr/>
                    <a:lstStyle/>
                    <a:p>
                      <a:pPr algn="l">
                        <a:lnSpc>
                          <a:spcPct val="100000"/>
                        </a:lnSpc>
                      </a:pPr>
                      <a:r>
                        <a:rPr lang="ja-JP" altLang="en-US" sz="800" kern="100" dirty="0">
                          <a:effectLst/>
                          <a:latin typeface="UD デジタル 教科書体 NK" panose="02020400000000000000" pitchFamily="18" charset="-128"/>
                          <a:ea typeface="UD デジタル 教科書体 NK" panose="02020400000000000000" pitchFamily="18" charset="-128"/>
                          <a:cs typeface="Times New Roman" panose="02020603050405020304" pitchFamily="18" charset="0"/>
                        </a:rPr>
                        <a:t>家庭部門</a:t>
                      </a:r>
                      <a:endParaRPr lang="ja-JP" sz="800" kern="100" dirty="0">
                        <a:effectLst/>
                        <a:latin typeface="UD デジタル 教科書体 NK" panose="02020400000000000000" pitchFamily="18" charset="-128"/>
                        <a:ea typeface="UD デジタル 教科書体 NK" panose="02020400000000000000" pitchFamily="18" charset="-128"/>
                        <a:cs typeface="Times New Roman" panose="02020603050405020304" pitchFamily="18" charset="0"/>
                      </a:endParaRPr>
                    </a:p>
                  </a:txBody>
                  <a:tcPr marL="68580" marR="68580" marT="0" marB="0" anchor="ctr">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00" cap="none" spc="0" normalizeH="0" baseline="0" noProof="0" dirty="0">
                          <a:ln>
                            <a:noFill/>
                          </a:ln>
                          <a:solidFill>
                            <a:prstClr val="black"/>
                          </a:solidFill>
                          <a:effectLst/>
                          <a:uLnTx/>
                          <a:uFillTx/>
                          <a:latin typeface="UD デジタル 教科書体 NK" panose="02020400000000000000" pitchFamily="18" charset="-128"/>
                          <a:ea typeface="UD デジタル 教科書体 NK" panose="02020400000000000000" pitchFamily="18" charset="-128"/>
                          <a:cs typeface="Times New Roman" panose="02020603050405020304" pitchFamily="18" charset="0"/>
                        </a:rPr>
                        <a:t>73%</a:t>
                      </a:r>
                      <a:r>
                        <a:rPr kumimoji="1" lang="ja-JP" altLang="en-US" sz="800" b="0" i="0" u="none" strike="noStrike" kern="100" cap="none" spc="0" normalizeH="0" baseline="0" noProof="0" dirty="0">
                          <a:ln>
                            <a:noFill/>
                          </a:ln>
                          <a:solidFill>
                            <a:prstClr val="black"/>
                          </a:solidFill>
                          <a:effectLst/>
                          <a:uLnTx/>
                          <a:uFillTx/>
                          <a:latin typeface="UD デジタル 教科書体 NK" panose="02020400000000000000" pitchFamily="18" charset="-128"/>
                          <a:ea typeface="UD デジタル 教科書体 NK" panose="02020400000000000000" pitchFamily="18" charset="-128"/>
                          <a:cs typeface="Times New Roman" panose="02020603050405020304" pitchFamily="18" charset="0"/>
                        </a:rPr>
                        <a:t>削減</a:t>
                      </a:r>
                      <a:endParaRPr kumimoji="1" lang="ja-JP" altLang="ja-JP" sz="800" b="0" i="0" u="none" strike="noStrike" kern="100" cap="none" spc="0" normalizeH="0" baseline="0" noProof="0" dirty="0">
                        <a:ln>
                          <a:noFill/>
                        </a:ln>
                        <a:solidFill>
                          <a:prstClr val="black"/>
                        </a:solidFill>
                        <a:effectLst/>
                        <a:uLnTx/>
                        <a:uFillTx/>
                        <a:latin typeface="UD デジタル 教科書体 NK" panose="02020400000000000000" pitchFamily="18" charset="-128"/>
                        <a:ea typeface="UD デジタル 教科書体 NK" panose="02020400000000000000" pitchFamily="18" charset="-128"/>
                        <a:cs typeface="Times New Roman" panose="02020603050405020304" pitchFamily="18" charset="0"/>
                      </a:endParaRPr>
                    </a:p>
                  </a:txBody>
                  <a:tcPr marL="68580" marR="68580" marT="0" marB="0" anchor="ctr">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noFill/>
                  </a:tcPr>
                </a:tc>
                <a:tc vMerge="1">
                  <a:txBody>
                    <a:bodyPr/>
                    <a:lstStyle/>
                    <a:p>
                      <a:endParaRPr/>
                    </a:p>
                  </a:txBody>
                  <a:tcPr marL="68580" marR="68580" marT="0" marB="0" anchor="ctr">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noFill/>
                  </a:tcPr>
                </a:tc>
                <a:extLst>
                  <a:ext uri="{0D108BD9-81ED-4DB2-BD59-A6C34878D82A}">
                    <a16:rowId xmlns:a16="http://schemas.microsoft.com/office/drawing/2014/main" val="4191709454"/>
                  </a:ext>
                </a:extLst>
              </a:tr>
              <a:tr h="180000">
                <a:tc vMerge="1">
                  <a:txBody>
                    <a:bodyPr/>
                    <a:lstStyle/>
                    <a:p>
                      <a:pPr algn="ctr">
                        <a:lnSpc>
                          <a:spcPct val="100000"/>
                        </a:lnSpc>
                      </a:pPr>
                      <a:endParaRPr lang="ja-JP" sz="900" kern="100" dirty="0">
                        <a:effectLst/>
                        <a:latin typeface="UD デジタル 教科書体 NK" panose="02020400000000000000" pitchFamily="18" charset="-128"/>
                        <a:ea typeface="UD デジタル 教科書体 NK" panose="02020400000000000000" pitchFamily="18" charset="-128"/>
                        <a:cs typeface="Times New Roman" panose="02020603050405020304" pitchFamily="18" charset="0"/>
                      </a:endParaRPr>
                    </a:p>
                  </a:txBody>
                  <a:tcPr marL="68580" marR="68580" marT="0" marB="0" anchor="ctr">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noFill/>
                  </a:tcPr>
                </a:tc>
                <a:tc>
                  <a:txBody>
                    <a:bodyPr/>
                    <a:lstStyle/>
                    <a:p>
                      <a:pPr algn="l">
                        <a:lnSpc>
                          <a:spcPct val="100000"/>
                        </a:lnSpc>
                      </a:pPr>
                      <a:r>
                        <a:rPr lang="ja-JP" altLang="en-US" sz="800" kern="100" dirty="0">
                          <a:effectLst/>
                          <a:latin typeface="UD デジタル 教科書体 NK" panose="02020400000000000000" pitchFamily="18" charset="-128"/>
                          <a:ea typeface="UD デジタル 教科書体 NK" panose="02020400000000000000" pitchFamily="18" charset="-128"/>
                          <a:cs typeface="Times New Roman" panose="02020603050405020304" pitchFamily="18" charset="0"/>
                        </a:rPr>
                        <a:t>運輸部門</a:t>
                      </a:r>
                      <a:endParaRPr lang="ja-JP" sz="800" kern="100" dirty="0">
                        <a:effectLst/>
                        <a:latin typeface="UD デジタル 教科書体 NK" panose="02020400000000000000" pitchFamily="18" charset="-128"/>
                        <a:ea typeface="UD デジタル 教科書体 NK" panose="02020400000000000000" pitchFamily="18" charset="-128"/>
                        <a:cs typeface="Times New Roman" panose="02020603050405020304" pitchFamily="18" charset="0"/>
                      </a:endParaRPr>
                    </a:p>
                  </a:txBody>
                  <a:tcPr marL="68580" marR="68580" marT="0" marB="0" anchor="ctr">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00" cap="none" spc="0" normalizeH="0" baseline="0" noProof="0" dirty="0">
                          <a:ln>
                            <a:noFill/>
                          </a:ln>
                          <a:solidFill>
                            <a:prstClr val="black"/>
                          </a:solidFill>
                          <a:effectLst/>
                          <a:uLnTx/>
                          <a:uFillTx/>
                          <a:latin typeface="UD デジタル 教科書体 NK" panose="02020400000000000000" pitchFamily="18" charset="-128"/>
                          <a:ea typeface="UD デジタル 教科書体 NK" panose="02020400000000000000" pitchFamily="18" charset="-128"/>
                          <a:cs typeface="Times New Roman" panose="02020603050405020304" pitchFamily="18" charset="0"/>
                        </a:rPr>
                        <a:t>27%</a:t>
                      </a:r>
                      <a:r>
                        <a:rPr kumimoji="1" lang="ja-JP" altLang="en-US" sz="800" b="0" i="0" u="none" strike="noStrike" kern="100" cap="none" spc="0" normalizeH="0" baseline="0" noProof="0" dirty="0">
                          <a:ln>
                            <a:noFill/>
                          </a:ln>
                          <a:solidFill>
                            <a:prstClr val="black"/>
                          </a:solidFill>
                          <a:effectLst/>
                          <a:uLnTx/>
                          <a:uFillTx/>
                          <a:latin typeface="UD デジタル 教科書体 NK" panose="02020400000000000000" pitchFamily="18" charset="-128"/>
                          <a:ea typeface="UD デジタル 教科書体 NK" panose="02020400000000000000" pitchFamily="18" charset="-128"/>
                          <a:cs typeface="Times New Roman" panose="02020603050405020304" pitchFamily="18" charset="0"/>
                        </a:rPr>
                        <a:t>削減</a:t>
                      </a:r>
                      <a:endParaRPr kumimoji="1" lang="ja-JP" altLang="ja-JP" sz="800" b="0" i="0" u="none" strike="noStrike" kern="100" cap="none" spc="0" normalizeH="0" baseline="0" noProof="0" dirty="0">
                        <a:ln>
                          <a:noFill/>
                        </a:ln>
                        <a:solidFill>
                          <a:prstClr val="black"/>
                        </a:solidFill>
                        <a:effectLst/>
                        <a:uLnTx/>
                        <a:uFillTx/>
                        <a:latin typeface="UD デジタル 教科書体 NK" panose="02020400000000000000" pitchFamily="18" charset="-128"/>
                        <a:ea typeface="UD デジタル 教科書体 NK" panose="02020400000000000000" pitchFamily="18" charset="-128"/>
                        <a:cs typeface="Times New Roman" panose="02020603050405020304" pitchFamily="18" charset="0"/>
                      </a:endParaRPr>
                    </a:p>
                  </a:txBody>
                  <a:tcPr marL="68580" marR="68580" marT="0" marB="0" anchor="ctr">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noFill/>
                  </a:tcPr>
                </a:tc>
                <a:tc vMerge="1">
                  <a:txBody>
                    <a:bodyPr/>
                    <a:lstStyle/>
                    <a:p>
                      <a:endParaRPr/>
                    </a:p>
                  </a:txBody>
                  <a:tcPr marL="68580" marR="68580" marT="0" marB="0" anchor="ctr">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noFill/>
                  </a:tcPr>
                </a:tc>
                <a:extLst>
                  <a:ext uri="{0D108BD9-81ED-4DB2-BD59-A6C34878D82A}">
                    <a16:rowId xmlns:a16="http://schemas.microsoft.com/office/drawing/2014/main" val="469613322"/>
                  </a:ext>
                </a:extLst>
              </a:tr>
              <a:tr h="180000">
                <a:tc rowSpan="3">
                  <a:txBody>
                    <a:bodyPr/>
                    <a:lstStyle/>
                    <a:p>
                      <a:pPr algn="ctr">
                        <a:lnSpc>
                          <a:spcPct val="100000"/>
                        </a:lnSpc>
                      </a:pPr>
                      <a:r>
                        <a:rPr lang="ja-JP" altLang="en-US" sz="800" kern="100" dirty="0">
                          <a:effectLst/>
                          <a:latin typeface="UD デジタル 教科書体 NK" panose="02020400000000000000" pitchFamily="18" charset="-128"/>
                          <a:ea typeface="UD デジタル 教科書体 NK" panose="02020400000000000000" pitchFamily="18" charset="-128"/>
                          <a:cs typeface="Times New Roman" panose="02020603050405020304" pitchFamily="18" charset="0"/>
                        </a:rPr>
                        <a:t>エネルギー</a:t>
                      </a:r>
                      <a:endParaRPr lang="en-US" altLang="ja-JP" sz="800" kern="100" dirty="0">
                        <a:effectLst/>
                        <a:latin typeface="UD デジタル 教科書体 NK" panose="02020400000000000000" pitchFamily="18" charset="-128"/>
                        <a:ea typeface="UD デジタル 教科書体 NK" panose="02020400000000000000" pitchFamily="18" charset="-128"/>
                        <a:cs typeface="Times New Roman" panose="02020603050405020304" pitchFamily="18" charset="0"/>
                      </a:endParaRPr>
                    </a:p>
                    <a:p>
                      <a:pPr algn="ctr">
                        <a:lnSpc>
                          <a:spcPct val="100000"/>
                        </a:lnSpc>
                      </a:pPr>
                      <a:r>
                        <a:rPr lang="ja-JP" altLang="en-US" sz="800" kern="100" dirty="0">
                          <a:effectLst/>
                          <a:latin typeface="UD デジタル 教科書体 NK" panose="02020400000000000000" pitchFamily="18" charset="-128"/>
                          <a:ea typeface="UD デジタル 教科書体 NK" panose="02020400000000000000" pitchFamily="18" charset="-128"/>
                          <a:cs typeface="Times New Roman" panose="02020603050405020304" pitchFamily="18" charset="0"/>
                        </a:rPr>
                        <a:t>起源</a:t>
                      </a:r>
                      <a:r>
                        <a:rPr lang="en-US" altLang="ja-JP" sz="800" kern="100" dirty="0">
                          <a:effectLst/>
                          <a:latin typeface="UD デジタル 教科書体 NK" panose="02020400000000000000" pitchFamily="18" charset="-128"/>
                          <a:ea typeface="UD デジタル 教科書体 NK" panose="02020400000000000000" pitchFamily="18" charset="-128"/>
                          <a:cs typeface="Times New Roman" panose="02020603050405020304" pitchFamily="18" charset="0"/>
                        </a:rPr>
                        <a:t>CO2</a:t>
                      </a:r>
                    </a:p>
                    <a:p>
                      <a:pPr algn="ctr">
                        <a:lnSpc>
                          <a:spcPct val="100000"/>
                        </a:lnSpc>
                      </a:pPr>
                      <a:r>
                        <a:rPr lang="ja-JP" altLang="en-US" sz="800" kern="100" dirty="0">
                          <a:effectLst/>
                          <a:latin typeface="UD デジタル 教科書体 NK" panose="02020400000000000000" pitchFamily="18" charset="-128"/>
                          <a:ea typeface="UD デジタル 教科書体 NK" panose="02020400000000000000" pitchFamily="18" charset="-128"/>
                          <a:cs typeface="Times New Roman" panose="02020603050405020304" pitchFamily="18" charset="0"/>
                        </a:rPr>
                        <a:t>以外</a:t>
                      </a:r>
                    </a:p>
                  </a:txBody>
                  <a:tcPr marL="68580" marR="68580" marT="0" marB="0" anchor="ctr">
                    <a:lnL w="12700" cap="flat" cmpd="sng" algn="ctr">
                      <a:solidFill>
                        <a:srgbClr val="3E762A"/>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noFill/>
                  </a:tcPr>
                </a:tc>
                <a:tc>
                  <a:txBody>
                    <a:bodyPr/>
                    <a:lstStyle/>
                    <a:p>
                      <a:pPr algn="l">
                        <a:lnSpc>
                          <a:spcPct val="100000"/>
                        </a:lnSpc>
                      </a:pPr>
                      <a:r>
                        <a:rPr lang="ja-JP" altLang="en-US" sz="800" kern="100" dirty="0">
                          <a:effectLst/>
                          <a:latin typeface="UD デジタル 教科書体 NK" panose="02020400000000000000" pitchFamily="18" charset="-128"/>
                          <a:ea typeface="UD デジタル 教科書体 NK" panose="02020400000000000000" pitchFamily="18" charset="-128"/>
                          <a:cs typeface="Times New Roman" panose="02020603050405020304" pitchFamily="18" charset="0"/>
                        </a:rPr>
                        <a:t>廃棄物分野</a:t>
                      </a:r>
                    </a:p>
                  </a:txBody>
                  <a:tcPr marL="68580" marR="68580"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00" cap="none" spc="0" normalizeH="0" baseline="0" noProof="0" dirty="0">
                          <a:ln>
                            <a:noFill/>
                          </a:ln>
                          <a:solidFill>
                            <a:prstClr val="black"/>
                          </a:solidFill>
                          <a:effectLst/>
                          <a:uLnTx/>
                          <a:uFillTx/>
                          <a:latin typeface="UD デジタル 教科書体 NK" panose="02020400000000000000" pitchFamily="18" charset="-128"/>
                          <a:ea typeface="UD デジタル 教科書体 NK" panose="02020400000000000000" pitchFamily="18" charset="-128"/>
                          <a:cs typeface="Times New Roman" panose="02020603050405020304" pitchFamily="18" charset="0"/>
                        </a:rPr>
                        <a:t>44%</a:t>
                      </a:r>
                      <a:r>
                        <a:rPr kumimoji="1" lang="ja-JP" altLang="en-US" sz="800" b="0" i="0" u="none" strike="noStrike" kern="100" cap="none" spc="0" normalizeH="0" baseline="0" noProof="0" dirty="0">
                          <a:ln>
                            <a:noFill/>
                          </a:ln>
                          <a:solidFill>
                            <a:prstClr val="black"/>
                          </a:solidFill>
                          <a:effectLst/>
                          <a:uLnTx/>
                          <a:uFillTx/>
                          <a:latin typeface="UD デジタル 教科書体 NK" panose="02020400000000000000" pitchFamily="18" charset="-128"/>
                          <a:ea typeface="UD デジタル 教科書体 NK" panose="02020400000000000000" pitchFamily="18" charset="-128"/>
                          <a:cs typeface="Times New Roman" panose="02020603050405020304" pitchFamily="18" charset="0"/>
                        </a:rPr>
                        <a:t>削減</a:t>
                      </a:r>
                      <a:endParaRPr kumimoji="1" lang="ja-JP" altLang="ja-JP" sz="800" b="0" i="0" u="none" strike="noStrike" kern="100" cap="none" spc="0" normalizeH="0" baseline="0" noProof="0" dirty="0">
                        <a:ln>
                          <a:noFill/>
                        </a:ln>
                        <a:solidFill>
                          <a:prstClr val="black"/>
                        </a:solidFill>
                        <a:effectLst/>
                        <a:uLnTx/>
                        <a:uFillTx/>
                        <a:latin typeface="UD デジタル 教科書体 NK" panose="02020400000000000000" pitchFamily="18" charset="-128"/>
                        <a:ea typeface="UD デジタル 教科書体 NK" panose="02020400000000000000" pitchFamily="18" charset="-128"/>
                        <a:cs typeface="Times New Roman" panose="02020603050405020304" pitchFamily="18" charset="0"/>
                      </a:endParaRPr>
                    </a:p>
                  </a:txBody>
                  <a:tcPr marL="68580" marR="68580" marT="0" marB="0" anchor="ctr">
                    <a:lnL w="12700" cap="flat" cmpd="sng" algn="ctr">
                      <a:solidFill>
                        <a:schemeClr val="accent6">
                          <a:lumMod val="75000"/>
                        </a:schemeClr>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noFill/>
                  </a:tcPr>
                </a:tc>
                <a:tc vMerge="1">
                  <a:txBody>
                    <a:bodyPr/>
                    <a:lstStyle/>
                    <a:p>
                      <a:endParaRPr/>
                    </a:p>
                  </a:txBody>
                  <a:tcPr marL="68580" marR="68580" marT="0" marB="0" anchor="ctr">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noFill/>
                  </a:tcPr>
                </a:tc>
                <a:extLst>
                  <a:ext uri="{0D108BD9-81ED-4DB2-BD59-A6C34878D82A}">
                    <a16:rowId xmlns:a16="http://schemas.microsoft.com/office/drawing/2014/main" val="498669879"/>
                  </a:ext>
                </a:extLst>
              </a:tr>
              <a:tr h="180000">
                <a:tc vMerge="1">
                  <a:txBody>
                    <a:bodyPr/>
                    <a:lstStyle/>
                    <a:p>
                      <a:endParaRPr/>
                    </a:p>
                  </a:txBody>
                  <a:tcPr marL="68580" marR="68580" marT="0" marB="0" anchor="ctr">
                    <a:lnL w="12700" cap="flat" cmpd="sng" algn="ctr">
                      <a:solidFill>
                        <a:srgbClr val="3E762A"/>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800" kern="100" dirty="0">
                          <a:effectLst/>
                          <a:ea typeface="UD デジタル 教科書体 NK" panose="02020400000000000000" pitchFamily="18" charset="-128"/>
                          <a:cs typeface="Times New Roman" panose="02020603050405020304" pitchFamily="18" charset="0"/>
                        </a:rPr>
                        <a:t>農業分野</a:t>
                      </a:r>
                      <a:endParaRPr lang="ja-JP" altLang="ja-JP" sz="800" kern="100" dirty="0">
                        <a:effectLst/>
                        <a:ea typeface="UD デジタル 教科書体 NK" panose="02020400000000000000" pitchFamily="18" charset="-128"/>
                        <a:cs typeface="Times New Roman" panose="02020603050405020304" pitchFamily="18" charset="0"/>
                      </a:endParaRPr>
                    </a:p>
                  </a:txBody>
                  <a:tcPr marL="68580" marR="68580"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00" cap="none" spc="0" normalizeH="0" baseline="0" noProof="0" dirty="0">
                          <a:ln>
                            <a:noFill/>
                          </a:ln>
                          <a:solidFill>
                            <a:prstClr val="black"/>
                          </a:solidFill>
                          <a:effectLst/>
                          <a:uLnTx/>
                          <a:uFillTx/>
                          <a:latin typeface="UD デジタル 教科書体 NK" panose="02020400000000000000" pitchFamily="18" charset="-128"/>
                          <a:ea typeface="UD デジタル 教科書体 NK" panose="02020400000000000000" pitchFamily="18" charset="-128"/>
                          <a:cs typeface="Times New Roman" panose="02020603050405020304" pitchFamily="18" charset="0"/>
                        </a:rPr>
                        <a:t>7%</a:t>
                      </a:r>
                      <a:r>
                        <a:rPr kumimoji="1" lang="ja-JP" altLang="en-US" sz="800" b="0" i="0" u="none" strike="noStrike" kern="100" cap="none" spc="0" normalizeH="0" baseline="0" noProof="0" dirty="0">
                          <a:ln>
                            <a:noFill/>
                          </a:ln>
                          <a:solidFill>
                            <a:prstClr val="black"/>
                          </a:solidFill>
                          <a:effectLst/>
                          <a:uLnTx/>
                          <a:uFillTx/>
                          <a:latin typeface="UD デジタル 教科書体 NK" panose="02020400000000000000" pitchFamily="18" charset="-128"/>
                          <a:ea typeface="UD デジタル 教科書体 NK" panose="02020400000000000000" pitchFamily="18" charset="-128"/>
                          <a:cs typeface="Times New Roman" panose="02020603050405020304" pitchFamily="18" charset="0"/>
                        </a:rPr>
                        <a:t>削減</a:t>
                      </a:r>
                      <a:endParaRPr kumimoji="1" lang="ja-JP" altLang="ja-JP" sz="800" b="0" i="0" u="none" strike="noStrike" kern="100" cap="none" spc="0" normalizeH="0" baseline="0" noProof="0" dirty="0">
                        <a:ln>
                          <a:noFill/>
                        </a:ln>
                        <a:solidFill>
                          <a:prstClr val="black"/>
                        </a:solidFill>
                        <a:effectLst/>
                        <a:uLnTx/>
                        <a:uFillTx/>
                        <a:latin typeface="UD デジタル 教科書体 NK" panose="02020400000000000000" pitchFamily="18" charset="-128"/>
                        <a:ea typeface="UD デジタル 教科書体 NK" panose="02020400000000000000" pitchFamily="18" charset="-128"/>
                        <a:cs typeface="Times New Roman" panose="02020603050405020304" pitchFamily="18" charset="0"/>
                      </a:endParaRPr>
                    </a:p>
                  </a:txBody>
                  <a:tcPr marL="68580" marR="68580" marT="0" marB="0" anchor="ctr">
                    <a:lnL w="12700" cap="flat" cmpd="sng" algn="ctr">
                      <a:solidFill>
                        <a:schemeClr val="accent6">
                          <a:lumMod val="75000"/>
                        </a:schemeClr>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noFill/>
                  </a:tcPr>
                </a:tc>
                <a:tc vMerge="1">
                  <a:txBody>
                    <a:bodyPr/>
                    <a:lstStyle/>
                    <a:p>
                      <a:endParaRPr/>
                    </a:p>
                  </a:txBody>
                  <a:tcPr marL="68580" marR="68580" marT="0" marB="0" anchor="ctr">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noFill/>
                  </a:tcPr>
                </a:tc>
                <a:extLst>
                  <a:ext uri="{0D108BD9-81ED-4DB2-BD59-A6C34878D82A}">
                    <a16:rowId xmlns:a16="http://schemas.microsoft.com/office/drawing/2014/main" val="4029204519"/>
                  </a:ext>
                </a:extLst>
              </a:tr>
              <a:tr h="180000">
                <a:tc vMerge="1">
                  <a:txBody>
                    <a:bodyPr/>
                    <a:lstStyle/>
                    <a:p>
                      <a:endParaRPr dirty="0"/>
                    </a:p>
                  </a:txBody>
                  <a:tcPr marL="68580" marR="68580" marT="0" marB="0" anchor="ctr">
                    <a:lnL w="12700" cap="flat" cmpd="sng" algn="ctr">
                      <a:solidFill>
                        <a:srgbClr val="3E762A"/>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800" kern="100" dirty="0">
                          <a:effectLst/>
                          <a:latin typeface="UD デジタル 教科書体 NK" panose="02020400000000000000" pitchFamily="18" charset="-128"/>
                          <a:ea typeface="UD デジタル 教科書体 NK" panose="02020400000000000000" pitchFamily="18" charset="-128"/>
                          <a:cs typeface="Times New Roman" panose="02020603050405020304" pitchFamily="18" charset="0"/>
                        </a:rPr>
                        <a:t>その他</a:t>
                      </a:r>
                      <a:r>
                        <a:rPr lang="ja-JP" altLang="en-US" sz="800" kern="100" dirty="0">
                          <a:solidFill>
                            <a:schemeClr val="tx1"/>
                          </a:solidFill>
                          <a:effectLst/>
                          <a:latin typeface="UD デジタル 教科書体 NK" panose="02020400000000000000" pitchFamily="18" charset="-128"/>
                          <a:ea typeface="UD デジタル 教科書体 NK" panose="02020400000000000000" pitchFamily="18" charset="-128"/>
                          <a:cs typeface="Times New Roman" panose="02020603050405020304" pitchFamily="18" charset="0"/>
                        </a:rPr>
                        <a:t>ガス</a:t>
                      </a:r>
                      <a:endParaRPr lang="ja-JP" sz="800" kern="100" dirty="0">
                        <a:solidFill>
                          <a:schemeClr val="tx1"/>
                        </a:solidFill>
                        <a:effectLst/>
                        <a:latin typeface="UD デジタル 教科書体 NK" panose="02020400000000000000" pitchFamily="18" charset="-128"/>
                        <a:ea typeface="UD デジタル 教科書体 NK" panose="02020400000000000000" pitchFamily="18" charset="-128"/>
                        <a:cs typeface="Times New Roman" panose="02020603050405020304" pitchFamily="18" charset="0"/>
                      </a:endParaRPr>
                    </a:p>
                  </a:txBody>
                  <a:tcPr marL="68580" marR="68580"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00" cap="none" spc="0" normalizeH="0" baseline="0" noProof="0" dirty="0">
                          <a:ln>
                            <a:noFill/>
                          </a:ln>
                          <a:solidFill>
                            <a:prstClr val="black"/>
                          </a:solidFill>
                          <a:effectLst/>
                          <a:uLnTx/>
                          <a:uFillTx/>
                          <a:latin typeface="UD デジタル 教科書体 NK" panose="02020400000000000000" pitchFamily="18" charset="-128"/>
                          <a:ea typeface="UD デジタル 教科書体 NK" panose="02020400000000000000" pitchFamily="18" charset="-128"/>
                          <a:cs typeface="Times New Roman" panose="02020603050405020304" pitchFamily="18" charset="0"/>
                        </a:rPr>
                        <a:t>12%</a:t>
                      </a:r>
                      <a:r>
                        <a:rPr kumimoji="1" lang="ja-JP" altLang="en-US" sz="800" b="0" i="0" u="none" strike="noStrike" kern="100" cap="none" spc="0" normalizeH="0" baseline="0" noProof="0" dirty="0">
                          <a:ln>
                            <a:noFill/>
                          </a:ln>
                          <a:solidFill>
                            <a:prstClr val="black"/>
                          </a:solidFill>
                          <a:effectLst/>
                          <a:uLnTx/>
                          <a:uFillTx/>
                          <a:latin typeface="UD デジタル 教科書体 NK" panose="02020400000000000000" pitchFamily="18" charset="-128"/>
                          <a:ea typeface="UD デジタル 教科書体 NK" panose="02020400000000000000" pitchFamily="18" charset="-128"/>
                          <a:cs typeface="Times New Roman" panose="02020603050405020304" pitchFamily="18" charset="0"/>
                        </a:rPr>
                        <a:t>削減</a:t>
                      </a:r>
                      <a:endParaRPr kumimoji="1" lang="ja-JP" altLang="ja-JP" sz="800" b="0" i="0" u="none" strike="noStrike" kern="100" cap="none" spc="0" normalizeH="0" baseline="0" noProof="0" dirty="0">
                        <a:ln>
                          <a:noFill/>
                        </a:ln>
                        <a:solidFill>
                          <a:prstClr val="black"/>
                        </a:solidFill>
                        <a:effectLst/>
                        <a:uLnTx/>
                        <a:uFillTx/>
                        <a:latin typeface="UD デジタル 教科書体 NK" panose="02020400000000000000" pitchFamily="18" charset="-128"/>
                        <a:ea typeface="UD デジタル 教科書体 NK" panose="02020400000000000000" pitchFamily="18" charset="-128"/>
                        <a:cs typeface="Times New Roman" panose="02020603050405020304" pitchFamily="18" charset="0"/>
                      </a:endParaRPr>
                    </a:p>
                  </a:txBody>
                  <a:tcPr marL="68580" marR="68580" marT="0" marB="0" anchor="ctr">
                    <a:lnL w="12700" cap="flat" cmpd="sng" algn="ctr">
                      <a:solidFill>
                        <a:schemeClr val="accent6">
                          <a:lumMod val="75000"/>
                        </a:schemeClr>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noFill/>
                  </a:tcPr>
                </a:tc>
                <a:tc vMerge="1">
                  <a:txBody>
                    <a:bodyPr/>
                    <a:lstStyle/>
                    <a:p>
                      <a:endParaRPr/>
                    </a:p>
                  </a:txBody>
                  <a:tcPr marL="68580" marR="68580" marT="0" marB="0" anchor="ctr">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noFill/>
                  </a:tcPr>
                </a:tc>
                <a:extLst>
                  <a:ext uri="{0D108BD9-81ED-4DB2-BD59-A6C34878D82A}">
                    <a16:rowId xmlns:a16="http://schemas.microsoft.com/office/drawing/2014/main" val="746806524"/>
                  </a:ext>
                </a:extLst>
              </a:tr>
              <a:tr h="180000">
                <a:tc gridSpan="2">
                  <a:txBody>
                    <a:bodyPr/>
                    <a:lstStyle/>
                    <a:p>
                      <a:pPr algn="ctr">
                        <a:lnSpc>
                          <a:spcPct val="100000"/>
                        </a:lnSpc>
                      </a:pPr>
                      <a:r>
                        <a:rPr lang="ja-JP" altLang="en-US" sz="800" kern="100" dirty="0">
                          <a:effectLst/>
                          <a:latin typeface="UD デジタル 教科書体 NK" panose="02020400000000000000" pitchFamily="18" charset="-128"/>
                          <a:ea typeface="UD デジタル 教科書体 NK" panose="02020400000000000000" pitchFamily="18" charset="-128"/>
                          <a:cs typeface="Times New Roman" panose="02020603050405020304" pitchFamily="18" charset="0"/>
                        </a:rPr>
                        <a:t>森林吸収</a:t>
                      </a:r>
                      <a:endParaRPr lang="ja-JP" sz="800" kern="100" dirty="0">
                        <a:effectLst/>
                        <a:latin typeface="UD デジタル 教科書体 NK" panose="02020400000000000000" pitchFamily="18" charset="-128"/>
                        <a:ea typeface="UD デジタル 教科書体 NK" panose="02020400000000000000" pitchFamily="18" charset="-128"/>
                        <a:cs typeface="Times New Roman" panose="02020603050405020304" pitchFamily="18" charset="0"/>
                      </a:endParaRPr>
                    </a:p>
                  </a:txBody>
                  <a:tcPr marL="68580" marR="68580" marT="0" marB="0" anchor="ctr">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ja-JP" altLang="ja-JP" sz="900" kern="100" dirty="0">
                        <a:effectLst/>
                        <a:latin typeface="UD デジタル 教科書体 NK" panose="02020400000000000000" pitchFamily="18" charset="-128"/>
                        <a:ea typeface="UD デジタル 教科書体 NK" panose="02020400000000000000" pitchFamily="18" charset="-128"/>
                        <a:cs typeface="Times New Roman" panose="02020603050405020304" pitchFamily="18" charset="0"/>
                      </a:endParaRPr>
                    </a:p>
                  </a:txBody>
                  <a:tcPr marL="68580" marR="68580" marT="0" marB="0" anchor="ctr">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00" cap="none" spc="0" normalizeH="0" baseline="0" noProof="0" dirty="0">
                          <a:ln>
                            <a:noFill/>
                          </a:ln>
                          <a:solidFill>
                            <a:prstClr val="black"/>
                          </a:solidFill>
                          <a:effectLst/>
                          <a:uLnTx/>
                          <a:uFillTx/>
                          <a:latin typeface="UD デジタル 教科書体 NK" panose="02020400000000000000" pitchFamily="18" charset="-128"/>
                          <a:ea typeface="UD デジタル 教科書体 NK" panose="02020400000000000000" pitchFamily="18" charset="-128"/>
                          <a:cs typeface="Times New Roman" panose="02020603050405020304" pitchFamily="18" charset="0"/>
                        </a:rPr>
                        <a:t>-44.1</a:t>
                      </a:r>
                      <a:r>
                        <a:rPr kumimoji="1" lang="ja-JP" altLang="en-US" sz="800" b="0" i="0" u="none" strike="noStrike" kern="100" cap="none" spc="0" normalizeH="0" baseline="0" noProof="0" dirty="0">
                          <a:ln>
                            <a:noFill/>
                          </a:ln>
                          <a:solidFill>
                            <a:prstClr val="black"/>
                          </a:solidFill>
                          <a:effectLst/>
                          <a:uLnTx/>
                          <a:uFillTx/>
                          <a:latin typeface="UD デジタル 教科書体 NK" panose="02020400000000000000" pitchFamily="18" charset="-128"/>
                          <a:ea typeface="UD デジタル 教科書体 NK" panose="02020400000000000000" pitchFamily="18" charset="-128"/>
                          <a:cs typeface="Times New Roman" panose="02020603050405020304" pitchFamily="18" charset="0"/>
                        </a:rPr>
                        <a:t>万</a:t>
                      </a:r>
                      <a:r>
                        <a:rPr lang="en-US" altLang="ja-JP" sz="800" kern="100" dirty="0">
                          <a:effectLst/>
                          <a:latin typeface="UD デジタル 教科書体 NK" panose="02020400000000000000" pitchFamily="18" charset="-128"/>
                          <a:ea typeface="UD デジタル 教科書体 NK" panose="02020400000000000000" pitchFamily="18" charset="-128"/>
                          <a:cs typeface="Times New Roman" panose="02020603050405020304" pitchFamily="18" charset="0"/>
                        </a:rPr>
                        <a:t>t-CO</a:t>
                      </a:r>
                      <a:r>
                        <a:rPr lang="en-US" altLang="ja-JP" sz="800" kern="100" baseline="-25000" dirty="0">
                          <a:effectLst/>
                          <a:latin typeface="UD デジタル 教科書体 NK" panose="02020400000000000000" pitchFamily="18" charset="-128"/>
                          <a:ea typeface="UD デジタル 教科書体 NK" panose="02020400000000000000" pitchFamily="18" charset="-128"/>
                          <a:cs typeface="Times New Roman" panose="02020603050405020304" pitchFamily="18" charset="0"/>
                        </a:rPr>
                        <a:t>2</a:t>
                      </a:r>
                      <a:endParaRPr kumimoji="1" lang="ja-JP" altLang="ja-JP" sz="800" b="0" i="0" u="none" strike="noStrike" kern="100" cap="none" spc="0" normalizeH="0" baseline="0" noProof="0" dirty="0">
                        <a:ln>
                          <a:noFill/>
                        </a:ln>
                        <a:solidFill>
                          <a:prstClr val="black"/>
                        </a:solidFill>
                        <a:effectLst/>
                        <a:uLnTx/>
                        <a:uFillTx/>
                        <a:latin typeface="UD デジタル 教科書体 NK" panose="02020400000000000000" pitchFamily="18" charset="-128"/>
                        <a:ea typeface="UD デジタル 教科書体 NK" panose="02020400000000000000" pitchFamily="18" charset="-128"/>
                        <a:cs typeface="Times New Roman" panose="02020603050405020304" pitchFamily="18" charset="0"/>
                      </a:endParaRPr>
                    </a:p>
                  </a:txBody>
                  <a:tcPr marL="68580" marR="68580" marT="0" marB="0" anchor="ctr">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noFill/>
                  </a:tcPr>
                </a:tc>
                <a:tc vMerge="1">
                  <a:txBody>
                    <a:bodyPr/>
                    <a:lstStyle/>
                    <a:p>
                      <a:endParaRPr dirty="0"/>
                    </a:p>
                  </a:txBody>
                  <a:tcPr marL="68580" marR="68580" marT="0" marB="0" anchor="ctr">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noFill/>
                  </a:tcPr>
                </a:tc>
                <a:extLst>
                  <a:ext uri="{0D108BD9-81ED-4DB2-BD59-A6C34878D82A}">
                    <a16:rowId xmlns:a16="http://schemas.microsoft.com/office/drawing/2014/main" val="2947187033"/>
                  </a:ext>
                </a:extLst>
              </a:tr>
            </a:tbl>
          </a:graphicData>
        </a:graphic>
      </p:graphicFrame>
      <p:graphicFrame>
        <p:nvGraphicFramePr>
          <p:cNvPr id="23" name="表 22">
            <a:extLst>
              <a:ext uri="{FF2B5EF4-FFF2-40B4-BE49-F238E27FC236}">
                <a16:creationId xmlns:a16="http://schemas.microsoft.com/office/drawing/2014/main" id="{4F8CE872-75BE-A214-8CC6-C5DC40223430}"/>
              </a:ext>
            </a:extLst>
          </p:cNvPr>
          <p:cNvGraphicFramePr>
            <a:graphicFrameLocks noGrp="1"/>
          </p:cNvGraphicFramePr>
          <p:nvPr>
            <p:extLst>
              <p:ext uri="{D42A27DB-BD31-4B8C-83A1-F6EECF244321}">
                <p14:modId xmlns:p14="http://schemas.microsoft.com/office/powerpoint/2010/main" val="524207471"/>
              </p:ext>
            </p:extLst>
          </p:nvPr>
        </p:nvGraphicFramePr>
        <p:xfrm>
          <a:off x="260373" y="6232511"/>
          <a:ext cx="3490357" cy="517914"/>
        </p:xfrm>
        <a:graphic>
          <a:graphicData uri="http://schemas.openxmlformats.org/drawingml/2006/table">
            <a:tbl>
              <a:tblPr firstCol="1" bandRow="1"/>
              <a:tblGrid>
                <a:gridCol w="819157">
                  <a:extLst>
                    <a:ext uri="{9D8B030D-6E8A-4147-A177-3AD203B41FA5}">
                      <a16:colId xmlns:a16="http://schemas.microsoft.com/office/drawing/2014/main" val="3038981705"/>
                    </a:ext>
                  </a:extLst>
                </a:gridCol>
                <a:gridCol w="2671200">
                  <a:extLst>
                    <a:ext uri="{9D8B030D-6E8A-4147-A177-3AD203B41FA5}">
                      <a16:colId xmlns:a16="http://schemas.microsoft.com/office/drawing/2014/main" val="4129549380"/>
                    </a:ext>
                  </a:extLst>
                </a:gridCol>
              </a:tblGrid>
              <a:tr h="258714">
                <a:tc>
                  <a:txBody>
                    <a:bodyPr/>
                    <a:lstStyle/>
                    <a:p>
                      <a:pPr algn="ctr">
                        <a:lnSpc>
                          <a:spcPct val="100000"/>
                        </a:lnSpc>
                      </a:pPr>
                      <a:r>
                        <a:rPr lang="ja-JP" sz="750" kern="100" dirty="0">
                          <a:effectLst/>
                          <a:latin typeface="UD デジタル 教科書体 NK" panose="02020400000000000000" pitchFamily="18" charset="-128"/>
                          <a:ea typeface="UD デジタル 教科書体 NK" panose="02020400000000000000" pitchFamily="18" charset="-128"/>
                          <a:cs typeface="Times New Roman" panose="02020603050405020304" pitchFamily="18" charset="0"/>
                        </a:rPr>
                        <a:t>令和</a:t>
                      </a:r>
                      <a:r>
                        <a:rPr lang="en-US" sz="750" kern="100" dirty="0">
                          <a:effectLst/>
                          <a:latin typeface="UD デジタル 教科書体 NK" panose="02020400000000000000" pitchFamily="18" charset="-128"/>
                          <a:ea typeface="UD デジタル 教科書体 NK" panose="02020400000000000000" pitchFamily="18" charset="-128"/>
                          <a:cs typeface="Times New Roman" panose="02020603050405020304" pitchFamily="18" charset="0"/>
                        </a:rPr>
                        <a:t>22</a:t>
                      </a:r>
                      <a:r>
                        <a:rPr lang="ja-JP" sz="750" kern="100" dirty="0">
                          <a:effectLst/>
                          <a:latin typeface="UD デジタル 教科書体 NK" panose="02020400000000000000" pitchFamily="18" charset="-128"/>
                          <a:ea typeface="UD デジタル 教科書体 NK" panose="02020400000000000000" pitchFamily="18" charset="-128"/>
                          <a:cs typeface="Times New Roman" panose="02020603050405020304" pitchFamily="18" charset="0"/>
                        </a:rPr>
                        <a:t>年度</a:t>
                      </a:r>
                      <a:endParaRPr lang="en-US" altLang="ja-JP" sz="750" kern="100" dirty="0">
                        <a:effectLst/>
                        <a:latin typeface="UD デジタル 教科書体 NK" panose="02020400000000000000" pitchFamily="18" charset="-128"/>
                        <a:ea typeface="UD デジタル 教科書体 NK" panose="02020400000000000000" pitchFamily="18" charset="-128"/>
                        <a:cs typeface="Times New Roman" panose="02020603050405020304" pitchFamily="18" charset="0"/>
                      </a:endParaRPr>
                    </a:p>
                    <a:p>
                      <a:pPr algn="ctr">
                        <a:lnSpc>
                          <a:spcPct val="100000"/>
                        </a:lnSpc>
                      </a:pPr>
                      <a:r>
                        <a:rPr lang="ja-JP" sz="750" kern="100" dirty="0">
                          <a:effectLst/>
                          <a:latin typeface="UD デジタル 教科書体 NK" panose="02020400000000000000" pitchFamily="18" charset="-128"/>
                          <a:ea typeface="UD デジタル 教科書体 NK" panose="02020400000000000000" pitchFamily="18" charset="-128"/>
                          <a:cs typeface="Times New Roman" panose="02020603050405020304" pitchFamily="18" charset="0"/>
                        </a:rPr>
                        <a:t>（</a:t>
                      </a:r>
                      <a:r>
                        <a:rPr lang="en-US" sz="750" kern="100" dirty="0">
                          <a:effectLst/>
                          <a:latin typeface="UD デジタル 教科書体 NK" panose="02020400000000000000" pitchFamily="18" charset="-128"/>
                          <a:ea typeface="UD デジタル 教科書体 NK" panose="02020400000000000000" pitchFamily="18" charset="-128"/>
                          <a:cs typeface="Times New Roman" panose="02020603050405020304" pitchFamily="18" charset="0"/>
                        </a:rPr>
                        <a:t>2040</a:t>
                      </a:r>
                      <a:r>
                        <a:rPr lang="ja-JP" sz="750" kern="100" dirty="0">
                          <a:effectLst/>
                          <a:latin typeface="UD デジタル 教科書体 NK" panose="02020400000000000000" pitchFamily="18" charset="-128"/>
                          <a:ea typeface="UD デジタル 教科書体 NK" panose="02020400000000000000" pitchFamily="18" charset="-128"/>
                          <a:cs typeface="Times New Roman" panose="02020603050405020304" pitchFamily="18" charset="0"/>
                        </a:rPr>
                        <a:t>年度）</a:t>
                      </a:r>
                    </a:p>
                  </a:txBody>
                  <a:tcPr marL="68580" marR="68580"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noFill/>
                  </a:tcPr>
                </a:tc>
                <a:tc>
                  <a:txBody>
                    <a:bodyPr/>
                    <a:lstStyle/>
                    <a:p>
                      <a:pPr algn="ctr">
                        <a:lnSpc>
                          <a:spcPct val="100000"/>
                        </a:lnSpc>
                      </a:pPr>
                      <a:r>
                        <a:rPr lang="ja-JP" sz="750" kern="100" dirty="0">
                          <a:effectLst/>
                          <a:latin typeface="UD デジタル 教科書体 NK" panose="02020400000000000000" pitchFamily="18" charset="-128"/>
                          <a:ea typeface="UD デジタル 教科書体 NK" panose="02020400000000000000" pitchFamily="18" charset="-128"/>
                          <a:cs typeface="Times New Roman" panose="02020603050405020304" pitchFamily="18" charset="0"/>
                        </a:rPr>
                        <a:t>平成</a:t>
                      </a:r>
                      <a:r>
                        <a:rPr lang="en-US" sz="750" kern="100" dirty="0">
                          <a:effectLst/>
                          <a:latin typeface="UD デジタル 教科書体 NK" panose="02020400000000000000" pitchFamily="18" charset="-128"/>
                          <a:ea typeface="UD デジタル 教科書体 NK" panose="02020400000000000000" pitchFamily="18" charset="-128"/>
                          <a:cs typeface="Times New Roman" panose="02020603050405020304" pitchFamily="18" charset="0"/>
                        </a:rPr>
                        <a:t>25</a:t>
                      </a:r>
                      <a:r>
                        <a:rPr lang="ja-JP" sz="750" kern="100" dirty="0">
                          <a:effectLst/>
                          <a:latin typeface="UD デジタル 教科書体 NK" panose="02020400000000000000" pitchFamily="18" charset="-128"/>
                          <a:ea typeface="UD デジタル 教科書体 NK" panose="02020400000000000000" pitchFamily="18" charset="-128"/>
                          <a:cs typeface="Times New Roman" panose="02020603050405020304" pitchFamily="18" charset="0"/>
                        </a:rPr>
                        <a:t>年度（</a:t>
                      </a:r>
                      <a:r>
                        <a:rPr lang="en-US" sz="750" kern="100" dirty="0">
                          <a:effectLst/>
                          <a:latin typeface="UD デジタル 教科書体 NK" panose="02020400000000000000" pitchFamily="18" charset="-128"/>
                          <a:ea typeface="UD デジタル 教科書体 NK" panose="02020400000000000000" pitchFamily="18" charset="-128"/>
                          <a:cs typeface="Times New Roman" panose="02020603050405020304" pitchFamily="18" charset="0"/>
                        </a:rPr>
                        <a:t>2013</a:t>
                      </a:r>
                      <a:r>
                        <a:rPr lang="ja-JP" sz="750" kern="100" dirty="0">
                          <a:effectLst/>
                          <a:latin typeface="UD デジタル 教科書体 NK" panose="02020400000000000000" pitchFamily="18" charset="-128"/>
                          <a:ea typeface="UD デジタル 教科書体 NK" panose="02020400000000000000" pitchFamily="18" charset="-128"/>
                          <a:cs typeface="Times New Roman" panose="02020603050405020304" pitchFamily="18" charset="0"/>
                        </a:rPr>
                        <a:t>年度）比　</a:t>
                      </a:r>
                      <a:r>
                        <a:rPr lang="en-US" sz="750" b="1" kern="100" dirty="0">
                          <a:effectLst/>
                          <a:highlight>
                            <a:srgbClr val="DCF0EA"/>
                          </a:highlight>
                          <a:latin typeface="UD デジタル 教科書体 NK" panose="02020400000000000000" pitchFamily="18" charset="-128"/>
                          <a:ea typeface="UD デジタル 教科書体 NK" panose="02020400000000000000" pitchFamily="18" charset="-128"/>
                          <a:cs typeface="Times New Roman" panose="02020603050405020304" pitchFamily="18" charset="0"/>
                        </a:rPr>
                        <a:t>7</a:t>
                      </a:r>
                      <a:r>
                        <a:rPr lang="en-US" altLang="ja-JP" sz="750" b="1" kern="100" dirty="0">
                          <a:effectLst/>
                          <a:highlight>
                            <a:srgbClr val="DCF0EA"/>
                          </a:highlight>
                          <a:latin typeface="UD デジタル 教科書体 NK" panose="02020400000000000000" pitchFamily="18" charset="-128"/>
                          <a:ea typeface="UD デジタル 教科書体 NK" panose="02020400000000000000" pitchFamily="18" charset="-128"/>
                          <a:cs typeface="Times New Roman" panose="02020603050405020304" pitchFamily="18" charset="0"/>
                        </a:rPr>
                        <a:t>6</a:t>
                      </a:r>
                      <a:r>
                        <a:rPr lang="ja-JP" sz="750" b="1" kern="100" dirty="0">
                          <a:effectLst/>
                          <a:highlight>
                            <a:srgbClr val="DCF0EA"/>
                          </a:highlight>
                          <a:latin typeface="UD デジタル 教科書体 NK" panose="02020400000000000000" pitchFamily="18" charset="-128"/>
                          <a:ea typeface="UD デジタル 教科書体 NK" panose="02020400000000000000" pitchFamily="18" charset="-128"/>
                          <a:cs typeface="Times New Roman" panose="02020603050405020304" pitchFamily="18" charset="0"/>
                        </a:rPr>
                        <a:t>％以上削減</a:t>
                      </a:r>
                      <a:endParaRPr lang="ja-JP" sz="750" kern="100" dirty="0">
                        <a:effectLst/>
                        <a:highlight>
                          <a:srgbClr val="DCF0EA"/>
                        </a:highlight>
                        <a:latin typeface="UD デジタル 教科書体 NK" panose="02020400000000000000" pitchFamily="18" charset="-128"/>
                        <a:ea typeface="UD デジタル 教科書体 NK" panose="02020400000000000000" pitchFamily="18" charset="-128"/>
                        <a:cs typeface="Times New Roman" panose="02020603050405020304" pitchFamily="18" charset="0"/>
                      </a:endParaRPr>
                    </a:p>
                    <a:p>
                      <a:pPr algn="ctr">
                        <a:lnSpc>
                          <a:spcPct val="100000"/>
                        </a:lnSpc>
                      </a:pPr>
                      <a:r>
                        <a:rPr lang="ja-JP" sz="750" kern="100" dirty="0">
                          <a:effectLst/>
                          <a:latin typeface="UD デジタル 教科書体 NK" panose="02020400000000000000" pitchFamily="18" charset="-128"/>
                          <a:ea typeface="UD デジタル 教科書体 NK" panose="02020400000000000000" pitchFamily="18" charset="-128"/>
                          <a:cs typeface="Times New Roman" panose="02020603050405020304" pitchFamily="18" charset="0"/>
                        </a:rPr>
                        <a:t>（排出</a:t>
                      </a:r>
                      <a:r>
                        <a:rPr lang="ja-JP" altLang="en-US" sz="750" kern="100" dirty="0">
                          <a:effectLst/>
                          <a:latin typeface="UD デジタル 教科書体 NK" panose="02020400000000000000" pitchFamily="18" charset="-128"/>
                          <a:ea typeface="UD デジタル 教科書体 NK" panose="02020400000000000000" pitchFamily="18" charset="-128"/>
                          <a:cs typeface="Times New Roman" panose="02020603050405020304" pitchFamily="18" charset="0"/>
                        </a:rPr>
                        <a:t>・吸収</a:t>
                      </a:r>
                      <a:r>
                        <a:rPr lang="ja-JP" sz="750" kern="100" dirty="0">
                          <a:effectLst/>
                          <a:latin typeface="UD デジタル 教科書体 NK" panose="02020400000000000000" pitchFamily="18" charset="-128"/>
                          <a:ea typeface="UD デジタル 教科書体 NK" panose="02020400000000000000" pitchFamily="18" charset="-128"/>
                          <a:cs typeface="Times New Roman" panose="02020603050405020304" pitchFamily="18" charset="0"/>
                        </a:rPr>
                        <a:t>量</a:t>
                      </a:r>
                      <a:r>
                        <a:rPr lang="ja-JP" altLang="en-US" sz="750" kern="100" dirty="0">
                          <a:effectLst/>
                          <a:latin typeface="UD デジタル 教科書体 NK" panose="02020400000000000000" pitchFamily="18" charset="-128"/>
                          <a:ea typeface="UD デジタル 教科書体 NK" panose="02020400000000000000" pitchFamily="18" charset="-128"/>
                          <a:cs typeface="Times New Roman" panose="02020603050405020304" pitchFamily="18" charset="0"/>
                        </a:rPr>
                        <a:t>の目安</a:t>
                      </a:r>
                      <a:r>
                        <a:rPr lang="ja-JP" sz="750" kern="100" dirty="0">
                          <a:effectLst/>
                          <a:latin typeface="UD デジタル 教科書体 NK" panose="02020400000000000000" pitchFamily="18" charset="-128"/>
                          <a:ea typeface="UD デジタル 教科書体 NK" panose="02020400000000000000" pitchFamily="18" charset="-128"/>
                          <a:cs typeface="Times New Roman" panose="02020603050405020304" pitchFamily="18" charset="0"/>
                        </a:rPr>
                        <a:t>：</a:t>
                      </a:r>
                      <a:r>
                        <a:rPr lang="en-US" altLang="ja-JP" sz="750" kern="100" dirty="0">
                          <a:effectLst/>
                          <a:latin typeface="UD デジタル 教科書体 NK" panose="02020400000000000000" pitchFamily="18" charset="-128"/>
                          <a:ea typeface="UD デジタル 教科書体 NK" panose="02020400000000000000" pitchFamily="18" charset="-128"/>
                          <a:cs typeface="Times New Roman" panose="02020603050405020304" pitchFamily="18" charset="0"/>
                        </a:rPr>
                        <a:t>263.0</a:t>
                      </a:r>
                      <a:r>
                        <a:rPr lang="ja-JP" sz="750" kern="100" dirty="0">
                          <a:effectLst/>
                          <a:latin typeface="UD デジタル 教科書体 NK" panose="02020400000000000000" pitchFamily="18" charset="-128"/>
                          <a:ea typeface="UD デジタル 教科書体 NK" panose="02020400000000000000" pitchFamily="18" charset="-128"/>
                          <a:cs typeface="Times New Roman" panose="02020603050405020304" pitchFamily="18" charset="0"/>
                        </a:rPr>
                        <a:t>万</a:t>
                      </a:r>
                      <a:r>
                        <a:rPr lang="en-US" sz="750" kern="100" dirty="0">
                          <a:effectLst/>
                          <a:latin typeface="UD デジタル 教科書体 NK" panose="02020400000000000000" pitchFamily="18" charset="-128"/>
                          <a:ea typeface="UD デジタル 教科書体 NK" panose="02020400000000000000" pitchFamily="18" charset="-128"/>
                          <a:cs typeface="Times New Roman" panose="02020603050405020304" pitchFamily="18" charset="0"/>
                        </a:rPr>
                        <a:t>t-CO</a:t>
                      </a:r>
                      <a:r>
                        <a:rPr lang="en-US" sz="750" kern="100" baseline="-25000" dirty="0">
                          <a:effectLst/>
                          <a:latin typeface="UD デジタル 教科書体 NK" panose="02020400000000000000" pitchFamily="18" charset="-128"/>
                          <a:ea typeface="UD デジタル 教科書体 NK" panose="02020400000000000000" pitchFamily="18" charset="-128"/>
                          <a:cs typeface="Times New Roman" panose="02020603050405020304" pitchFamily="18" charset="0"/>
                        </a:rPr>
                        <a:t>2</a:t>
                      </a:r>
                      <a:r>
                        <a:rPr lang="ja-JP" sz="750" kern="100" dirty="0">
                          <a:effectLst/>
                          <a:latin typeface="UD デジタル 教科書体 NK" panose="02020400000000000000" pitchFamily="18" charset="-128"/>
                          <a:ea typeface="UD デジタル 教科書体 NK" panose="02020400000000000000" pitchFamily="18" charset="-128"/>
                          <a:cs typeface="Times New Roman" panose="02020603050405020304" pitchFamily="18" charset="0"/>
                        </a:rPr>
                        <a:t>）</a:t>
                      </a:r>
                    </a:p>
                  </a:txBody>
                  <a:tcPr marL="68580" marR="68580"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2471913598"/>
                  </a:ext>
                </a:extLst>
              </a:tr>
              <a:tr h="259200">
                <a:tc>
                  <a:txBody>
                    <a:bodyPr/>
                    <a:lstStyle/>
                    <a:p>
                      <a:pPr algn="ctr">
                        <a:lnSpc>
                          <a:spcPct val="100000"/>
                        </a:lnSpc>
                      </a:pPr>
                      <a:r>
                        <a:rPr lang="ja-JP" sz="750" kern="100" dirty="0">
                          <a:effectLst/>
                          <a:latin typeface="UD デジタル 教科書体 NK" panose="02020400000000000000" pitchFamily="18" charset="-128"/>
                          <a:ea typeface="UD デジタル 教科書体 NK" panose="02020400000000000000" pitchFamily="18" charset="-128"/>
                          <a:cs typeface="Times New Roman" panose="02020603050405020304" pitchFamily="18" charset="0"/>
                        </a:rPr>
                        <a:t>令和</a:t>
                      </a:r>
                      <a:r>
                        <a:rPr lang="en-US" sz="750" kern="100" dirty="0">
                          <a:effectLst/>
                          <a:latin typeface="UD デジタル 教科書体 NK" panose="02020400000000000000" pitchFamily="18" charset="-128"/>
                          <a:ea typeface="UD デジタル 教科書体 NK" panose="02020400000000000000" pitchFamily="18" charset="-128"/>
                          <a:cs typeface="Times New Roman" panose="02020603050405020304" pitchFamily="18" charset="0"/>
                        </a:rPr>
                        <a:t>32</a:t>
                      </a:r>
                      <a:r>
                        <a:rPr lang="ja-JP" sz="750" kern="100" dirty="0">
                          <a:effectLst/>
                          <a:latin typeface="UD デジタル 教科書体 NK" panose="02020400000000000000" pitchFamily="18" charset="-128"/>
                          <a:ea typeface="UD デジタル 教科書体 NK" panose="02020400000000000000" pitchFamily="18" charset="-128"/>
                          <a:cs typeface="Times New Roman" panose="02020603050405020304" pitchFamily="18" charset="0"/>
                        </a:rPr>
                        <a:t>年度</a:t>
                      </a:r>
                      <a:endParaRPr lang="en-US" altLang="ja-JP" sz="750" kern="100" dirty="0">
                        <a:effectLst/>
                        <a:latin typeface="UD デジタル 教科書体 NK" panose="02020400000000000000" pitchFamily="18" charset="-128"/>
                        <a:ea typeface="UD デジタル 教科書体 NK" panose="02020400000000000000" pitchFamily="18" charset="-128"/>
                        <a:cs typeface="Times New Roman" panose="02020603050405020304" pitchFamily="18" charset="0"/>
                      </a:endParaRPr>
                    </a:p>
                    <a:p>
                      <a:pPr algn="ctr">
                        <a:lnSpc>
                          <a:spcPct val="100000"/>
                        </a:lnSpc>
                      </a:pPr>
                      <a:r>
                        <a:rPr lang="ja-JP" sz="750" kern="100" dirty="0">
                          <a:effectLst/>
                          <a:latin typeface="UD デジタル 教科書体 NK" panose="02020400000000000000" pitchFamily="18" charset="-128"/>
                          <a:ea typeface="UD デジタル 教科書体 NK" panose="02020400000000000000" pitchFamily="18" charset="-128"/>
                          <a:cs typeface="Times New Roman" panose="02020603050405020304" pitchFamily="18" charset="0"/>
                        </a:rPr>
                        <a:t>（</a:t>
                      </a:r>
                      <a:r>
                        <a:rPr lang="en-US" sz="750" kern="100" dirty="0">
                          <a:effectLst/>
                          <a:latin typeface="UD デジタル 教科書体 NK" panose="02020400000000000000" pitchFamily="18" charset="-128"/>
                          <a:ea typeface="UD デジタル 教科書体 NK" panose="02020400000000000000" pitchFamily="18" charset="-128"/>
                          <a:cs typeface="Times New Roman" panose="02020603050405020304" pitchFamily="18" charset="0"/>
                        </a:rPr>
                        <a:t>2050</a:t>
                      </a:r>
                      <a:r>
                        <a:rPr lang="ja-JP" sz="750" kern="100" dirty="0">
                          <a:effectLst/>
                          <a:latin typeface="UD デジタル 教科書体 NK" panose="02020400000000000000" pitchFamily="18" charset="-128"/>
                          <a:ea typeface="UD デジタル 教科書体 NK" panose="02020400000000000000" pitchFamily="18" charset="-128"/>
                          <a:cs typeface="Times New Roman" panose="02020603050405020304" pitchFamily="18" charset="0"/>
                        </a:rPr>
                        <a:t>年度）</a:t>
                      </a:r>
                    </a:p>
                  </a:txBody>
                  <a:tcPr marL="68580" marR="68580"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noFill/>
                  </a:tcPr>
                </a:tc>
                <a:tc>
                  <a:txBody>
                    <a:bodyPr/>
                    <a:lstStyle/>
                    <a:p>
                      <a:pPr algn="ctr">
                        <a:lnSpc>
                          <a:spcPct val="100000"/>
                        </a:lnSpc>
                      </a:pPr>
                      <a:r>
                        <a:rPr lang="ja-JP" sz="750" b="1" kern="100" dirty="0">
                          <a:effectLst/>
                          <a:latin typeface="UD デジタル 教科書体 NK" panose="02020400000000000000" pitchFamily="18" charset="-128"/>
                          <a:ea typeface="UD デジタル 教科書体 NK" panose="02020400000000000000" pitchFamily="18" charset="-128"/>
                          <a:cs typeface="Times New Roman" panose="02020603050405020304" pitchFamily="18" charset="0"/>
                        </a:rPr>
                        <a:t>温室効果ガス排出量</a:t>
                      </a:r>
                      <a:r>
                        <a:rPr lang="ja-JP" sz="750" kern="100" dirty="0">
                          <a:effectLst/>
                          <a:latin typeface="UD デジタル 教科書体 NK" panose="02020400000000000000" pitchFamily="18" charset="-128"/>
                          <a:ea typeface="UD デジタル 教科書体 NK" panose="02020400000000000000" pitchFamily="18" charset="-128"/>
                          <a:cs typeface="Times New Roman" panose="02020603050405020304" pitchFamily="18" charset="0"/>
                        </a:rPr>
                        <a:t>　実質 </a:t>
                      </a:r>
                      <a:r>
                        <a:rPr lang="ja-JP" sz="750" b="1" kern="100" dirty="0">
                          <a:effectLst/>
                          <a:latin typeface="UD デジタル 教科書体 NK" panose="02020400000000000000" pitchFamily="18" charset="-128"/>
                          <a:ea typeface="UD デジタル 教科書体 NK" panose="02020400000000000000" pitchFamily="18" charset="-128"/>
                          <a:cs typeface="Times New Roman" panose="02020603050405020304" pitchFamily="18" charset="0"/>
                        </a:rPr>
                        <a:t>ゼロ</a:t>
                      </a:r>
                      <a:endParaRPr lang="ja-JP" sz="750" kern="100" dirty="0">
                        <a:effectLst/>
                        <a:latin typeface="UD デジタル 教科書体 NK" panose="02020400000000000000" pitchFamily="18" charset="-128"/>
                        <a:ea typeface="UD デジタル 教科書体 NK" panose="02020400000000000000" pitchFamily="18" charset="-128"/>
                        <a:cs typeface="Times New Roman" panose="02020603050405020304" pitchFamily="18" charset="0"/>
                      </a:endParaRPr>
                    </a:p>
                  </a:txBody>
                  <a:tcPr marL="68580" marR="68580"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498669879"/>
                  </a:ext>
                </a:extLst>
              </a:tr>
            </a:tbl>
          </a:graphicData>
        </a:graphic>
      </p:graphicFrame>
      <p:sp>
        <p:nvSpPr>
          <p:cNvPr id="27" name="テキスト ボックス 26">
            <a:extLst>
              <a:ext uri="{FF2B5EF4-FFF2-40B4-BE49-F238E27FC236}">
                <a16:creationId xmlns:a16="http://schemas.microsoft.com/office/drawing/2014/main" id="{3110C5D6-1102-560B-A185-82A1A0A46297}"/>
              </a:ext>
            </a:extLst>
          </p:cNvPr>
          <p:cNvSpPr txBox="1"/>
          <p:nvPr/>
        </p:nvSpPr>
        <p:spPr>
          <a:xfrm>
            <a:off x="2222387" y="5968678"/>
            <a:ext cx="261610" cy="414192"/>
          </a:xfrm>
          <a:prstGeom prst="rect">
            <a:avLst/>
          </a:prstGeom>
          <a:noFill/>
        </p:spPr>
        <p:txBody>
          <a:bodyPr vert="eaVert" wrap="square" rtlCol="0">
            <a:spAutoFit/>
          </a:bodyPr>
          <a:lstStyle/>
          <a:p>
            <a:r>
              <a:rPr kumimoji="1" lang="ja-JP" altLang="en-US" sz="500" b="1" dirty="0">
                <a:latin typeface="UD デジタル 教科書体 NP" panose="02020400000000000000" pitchFamily="18" charset="-128"/>
                <a:ea typeface="UD デジタル 教科書体 NP" panose="02020400000000000000" pitchFamily="18" charset="-128"/>
              </a:rPr>
              <a:t>・・・</a:t>
            </a:r>
          </a:p>
        </p:txBody>
      </p:sp>
      <p:grpSp>
        <p:nvGrpSpPr>
          <p:cNvPr id="28" name="グループ化 27">
            <a:extLst>
              <a:ext uri="{FF2B5EF4-FFF2-40B4-BE49-F238E27FC236}">
                <a16:creationId xmlns:a16="http://schemas.microsoft.com/office/drawing/2014/main" id="{5F5A37E5-8DD1-1BF9-7BFE-C8282F1E1E3F}"/>
              </a:ext>
            </a:extLst>
          </p:cNvPr>
          <p:cNvGrpSpPr/>
          <p:nvPr/>
        </p:nvGrpSpPr>
        <p:grpSpPr>
          <a:xfrm>
            <a:off x="180000" y="72000"/>
            <a:ext cx="8784000" cy="276999"/>
            <a:chOff x="180000" y="72000"/>
            <a:chExt cx="8784000" cy="276999"/>
          </a:xfrm>
        </p:grpSpPr>
        <p:sp>
          <p:nvSpPr>
            <p:cNvPr id="31" name="正方形/長方形 30">
              <a:extLst>
                <a:ext uri="{FF2B5EF4-FFF2-40B4-BE49-F238E27FC236}">
                  <a16:creationId xmlns:a16="http://schemas.microsoft.com/office/drawing/2014/main" id="{3005800B-215A-BEF2-CB33-A1902F0DD14B}"/>
                </a:ext>
              </a:extLst>
            </p:cNvPr>
            <p:cNvSpPr/>
            <p:nvPr/>
          </p:nvSpPr>
          <p:spPr>
            <a:xfrm>
              <a:off x="180000" y="72000"/>
              <a:ext cx="82868" cy="25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kumimoji="1" lang="ja-JP" altLang="en-US" sz="1350">
                <a:solidFill>
                  <a:prstClr val="white"/>
                </a:solidFill>
                <a:latin typeface="UD デジタル 教科書体 NP" panose="02020400000000000000" pitchFamily="18" charset="-128"/>
                <a:ea typeface="UD デジタル 教科書体 NP" panose="02020400000000000000" pitchFamily="18" charset="-128"/>
              </a:endParaRPr>
            </a:p>
          </p:txBody>
        </p:sp>
        <p:sp>
          <p:nvSpPr>
            <p:cNvPr id="32" name="テキスト ボックス 31">
              <a:extLst>
                <a:ext uri="{FF2B5EF4-FFF2-40B4-BE49-F238E27FC236}">
                  <a16:creationId xmlns:a16="http://schemas.microsoft.com/office/drawing/2014/main" id="{DD32802D-06A8-2827-6676-8DAAF8603322}"/>
                </a:ext>
              </a:extLst>
            </p:cNvPr>
            <p:cNvSpPr txBox="1"/>
            <p:nvPr/>
          </p:nvSpPr>
          <p:spPr>
            <a:xfrm>
              <a:off x="262727" y="72000"/>
              <a:ext cx="8694790" cy="276999"/>
            </a:xfrm>
            <a:prstGeom prst="rect">
              <a:avLst/>
            </a:prstGeom>
            <a:solidFill>
              <a:schemeClr val="bg1"/>
            </a:solidFill>
          </p:spPr>
          <p:txBody>
            <a:bodyPr wrap="square" rtlCol="0">
              <a:spAutoFit/>
            </a:bodyPr>
            <a:lstStyle/>
            <a:p>
              <a:pPr>
                <a:defRPr/>
              </a:pPr>
              <a:r>
                <a:rPr kumimoji="1" lang="ja-JP" altLang="en-US" sz="1200" dirty="0">
                  <a:latin typeface="UD デジタル 教科書体 NP" panose="02020400000000000000" pitchFamily="18" charset="-128"/>
                  <a:ea typeface="UD デジタル 教科書体 NP" panose="02020400000000000000" pitchFamily="18" charset="-128"/>
                </a:rPr>
                <a:t>第２次熊本連携中枢都市圏地球温暖化対策実行計画　素案（概要）</a:t>
              </a:r>
            </a:p>
          </p:txBody>
        </p:sp>
        <p:cxnSp>
          <p:nvCxnSpPr>
            <p:cNvPr id="33" name="直線コネクタ 32">
              <a:extLst>
                <a:ext uri="{FF2B5EF4-FFF2-40B4-BE49-F238E27FC236}">
                  <a16:creationId xmlns:a16="http://schemas.microsoft.com/office/drawing/2014/main" id="{6C9E5087-A464-D9AF-D45B-9618F9032A10}"/>
                </a:ext>
              </a:extLst>
            </p:cNvPr>
            <p:cNvCxnSpPr>
              <a:cxnSpLocks/>
            </p:cNvCxnSpPr>
            <p:nvPr/>
          </p:nvCxnSpPr>
          <p:spPr>
            <a:xfrm>
              <a:off x="180000" y="324000"/>
              <a:ext cx="87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aphicFrame>
        <p:nvGraphicFramePr>
          <p:cNvPr id="3" name="表 2">
            <a:extLst>
              <a:ext uri="{FF2B5EF4-FFF2-40B4-BE49-F238E27FC236}">
                <a16:creationId xmlns:a16="http://schemas.microsoft.com/office/drawing/2014/main" id="{04B1262A-4E79-B654-A5F7-F964D153182D}"/>
              </a:ext>
            </a:extLst>
          </p:cNvPr>
          <p:cNvGraphicFramePr>
            <a:graphicFrameLocks noGrp="1"/>
          </p:cNvGraphicFramePr>
          <p:nvPr>
            <p:extLst>
              <p:ext uri="{D42A27DB-BD31-4B8C-83A1-F6EECF244321}">
                <p14:modId xmlns:p14="http://schemas.microsoft.com/office/powerpoint/2010/main" val="32482261"/>
              </p:ext>
            </p:extLst>
          </p:nvPr>
        </p:nvGraphicFramePr>
        <p:xfrm>
          <a:off x="3866261" y="5350398"/>
          <a:ext cx="726204" cy="660990"/>
        </p:xfrm>
        <a:graphic>
          <a:graphicData uri="http://schemas.openxmlformats.org/drawingml/2006/table">
            <a:tbl>
              <a:tblPr firstCol="1" bandRow="1"/>
              <a:tblGrid>
                <a:gridCol w="726204">
                  <a:extLst>
                    <a:ext uri="{9D8B030D-6E8A-4147-A177-3AD203B41FA5}">
                      <a16:colId xmlns:a16="http://schemas.microsoft.com/office/drawing/2014/main" val="3038981705"/>
                    </a:ext>
                  </a:extLst>
                </a:gridCol>
              </a:tblGrid>
              <a:tr h="329790">
                <a:tc>
                  <a:txBody>
                    <a:bodyPr/>
                    <a:lstStyle/>
                    <a:p>
                      <a:pPr algn="ctr">
                        <a:lnSpc>
                          <a:spcPct val="100000"/>
                        </a:lnSpc>
                      </a:pPr>
                      <a:r>
                        <a:rPr lang="en-US" altLang="ja-JP" sz="900" kern="100" dirty="0">
                          <a:effectLst/>
                          <a:latin typeface="UD デジタル 教科書体 NK" panose="02020400000000000000" pitchFamily="18" charset="-128"/>
                          <a:ea typeface="UD デジタル 教科書体 NK" panose="02020400000000000000" pitchFamily="18" charset="-128"/>
                          <a:cs typeface="Times New Roman" panose="02020603050405020304" pitchFamily="18" charset="0"/>
                        </a:rPr>
                        <a:t>46</a:t>
                      </a:r>
                      <a:r>
                        <a:rPr lang="ja-JP" altLang="en-US" sz="900" kern="100" dirty="0">
                          <a:effectLst/>
                          <a:latin typeface="UD デジタル 教科書体 NK" panose="02020400000000000000" pitchFamily="18" charset="-128"/>
                          <a:ea typeface="UD デジタル 教科書体 NK" panose="02020400000000000000" pitchFamily="18" charset="-128"/>
                          <a:cs typeface="Times New Roman" panose="02020603050405020304" pitchFamily="18" charset="0"/>
                        </a:rPr>
                        <a:t>％削減</a:t>
                      </a:r>
                      <a:endParaRPr lang="ja-JP" sz="900" kern="100" dirty="0">
                        <a:effectLst/>
                        <a:latin typeface="UD デジタル 教科書体 NK" panose="02020400000000000000" pitchFamily="18" charset="-128"/>
                        <a:ea typeface="UD デジタル 教科書体 NK" panose="02020400000000000000" pitchFamily="18" charset="-128"/>
                        <a:cs typeface="Times New Roman" panose="02020603050405020304" pitchFamily="18" charset="0"/>
                      </a:endParaRPr>
                    </a:p>
                  </a:txBody>
                  <a:tcPr marL="68580" marR="68580" marT="0" marB="0" anchor="ctr">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noFill/>
                  </a:tcPr>
                </a:tc>
                <a:extLst>
                  <a:ext uri="{0D108BD9-81ED-4DB2-BD59-A6C34878D82A}">
                    <a16:rowId xmlns:a16="http://schemas.microsoft.com/office/drawing/2014/main" val="3281225211"/>
                  </a:ext>
                </a:extLst>
              </a:tr>
              <a:tr h="331200">
                <a:tc>
                  <a:txBody>
                    <a:bodyPr/>
                    <a:lstStyle/>
                    <a:p>
                      <a:pPr algn="ctr">
                        <a:lnSpc>
                          <a:spcPct val="100000"/>
                        </a:lnSpc>
                      </a:pPr>
                      <a:r>
                        <a:rPr lang="en-US" altLang="ja-JP" sz="900" kern="100" dirty="0">
                          <a:effectLst/>
                          <a:latin typeface="UD デジタル 教科書体 NK" panose="02020400000000000000" pitchFamily="18" charset="-128"/>
                          <a:ea typeface="UD デジタル 教科書体 NK" panose="02020400000000000000" pitchFamily="18" charset="-128"/>
                          <a:cs typeface="Times New Roman" panose="02020603050405020304" pitchFamily="18" charset="0"/>
                        </a:rPr>
                        <a:t>60</a:t>
                      </a:r>
                      <a:r>
                        <a:rPr lang="ja-JP" altLang="en-US" sz="900" kern="100" dirty="0">
                          <a:effectLst/>
                          <a:latin typeface="UD デジタル 教科書体 NK" panose="02020400000000000000" pitchFamily="18" charset="-128"/>
                          <a:ea typeface="UD デジタル 教科書体 NK" panose="02020400000000000000" pitchFamily="18" charset="-128"/>
                          <a:cs typeface="Times New Roman" panose="02020603050405020304" pitchFamily="18" charset="0"/>
                        </a:rPr>
                        <a:t>％削減</a:t>
                      </a:r>
                      <a:endParaRPr lang="ja-JP" sz="900" kern="100" dirty="0">
                        <a:effectLst/>
                        <a:latin typeface="UD デジタル 教科書体 NK" panose="02020400000000000000" pitchFamily="18" charset="-128"/>
                        <a:ea typeface="UD デジタル 教科書体 NK" panose="02020400000000000000" pitchFamily="18" charset="-128"/>
                        <a:cs typeface="Times New Roman" panose="02020603050405020304" pitchFamily="18" charset="0"/>
                      </a:endParaRPr>
                    </a:p>
                  </a:txBody>
                  <a:tcPr marL="68580" marR="68580" marT="0" marB="0" anchor="ctr">
                    <a:lnL w="12700" cap="flat" cmpd="sng" algn="ctr">
                      <a:solidFill>
                        <a:srgbClr val="3E762A"/>
                      </a:solidFill>
                      <a:prstDash val="solid"/>
                      <a:round/>
                      <a:headEnd type="none" w="med" len="med"/>
                      <a:tailEnd type="none" w="med" len="med"/>
                    </a:lnL>
                    <a:lnR w="12700" cap="flat" cmpd="sng" algn="ctr">
                      <a:solidFill>
                        <a:srgbClr val="3E762A"/>
                      </a:solidFill>
                      <a:prstDash val="solid"/>
                      <a:round/>
                      <a:headEnd type="none" w="med" len="med"/>
                      <a:tailEnd type="none" w="med" len="med"/>
                    </a:lnR>
                    <a:lnT w="12700" cap="flat" cmpd="sng" algn="ctr">
                      <a:solidFill>
                        <a:srgbClr val="3E762A"/>
                      </a:solidFill>
                      <a:prstDash val="solid"/>
                      <a:round/>
                      <a:headEnd type="none" w="med" len="med"/>
                      <a:tailEnd type="none" w="med" len="med"/>
                    </a:lnT>
                    <a:lnB w="12700" cap="flat" cmpd="sng" algn="ctr">
                      <a:solidFill>
                        <a:srgbClr val="3E762A"/>
                      </a:solidFill>
                      <a:prstDash val="solid"/>
                      <a:round/>
                      <a:headEnd type="none" w="med" len="med"/>
                      <a:tailEnd type="none" w="med" len="med"/>
                    </a:lnB>
                    <a:noFill/>
                  </a:tcPr>
                </a:tc>
                <a:extLst>
                  <a:ext uri="{0D108BD9-81ED-4DB2-BD59-A6C34878D82A}">
                    <a16:rowId xmlns:a16="http://schemas.microsoft.com/office/drawing/2014/main" val="918735580"/>
                  </a:ext>
                </a:extLst>
              </a:tr>
            </a:tbl>
          </a:graphicData>
        </a:graphic>
      </p:graphicFrame>
      <p:graphicFrame>
        <p:nvGraphicFramePr>
          <p:cNvPr id="5" name="表 4">
            <a:extLst>
              <a:ext uri="{FF2B5EF4-FFF2-40B4-BE49-F238E27FC236}">
                <a16:creationId xmlns:a16="http://schemas.microsoft.com/office/drawing/2014/main" id="{7C6B0127-507B-9A86-BD6C-99BE284F286C}"/>
              </a:ext>
            </a:extLst>
          </p:cNvPr>
          <p:cNvGraphicFramePr>
            <a:graphicFrameLocks noGrp="1"/>
          </p:cNvGraphicFramePr>
          <p:nvPr>
            <p:extLst>
              <p:ext uri="{D42A27DB-BD31-4B8C-83A1-F6EECF244321}">
                <p14:modId xmlns:p14="http://schemas.microsoft.com/office/powerpoint/2010/main" val="1946866107"/>
              </p:ext>
            </p:extLst>
          </p:nvPr>
        </p:nvGraphicFramePr>
        <p:xfrm>
          <a:off x="3866261" y="6232511"/>
          <a:ext cx="727200" cy="517914"/>
        </p:xfrm>
        <a:graphic>
          <a:graphicData uri="http://schemas.openxmlformats.org/drawingml/2006/table">
            <a:tbl>
              <a:tblPr firstCol="1" bandRow="1"/>
              <a:tblGrid>
                <a:gridCol w="727200">
                  <a:extLst>
                    <a:ext uri="{9D8B030D-6E8A-4147-A177-3AD203B41FA5}">
                      <a16:colId xmlns:a16="http://schemas.microsoft.com/office/drawing/2014/main" val="3038981705"/>
                    </a:ext>
                  </a:extLst>
                </a:gridCol>
              </a:tblGrid>
              <a:tr h="258714">
                <a:tc>
                  <a:txBody>
                    <a:bodyPr/>
                    <a:lstStyle/>
                    <a:p>
                      <a:pPr algn="ctr">
                        <a:lnSpc>
                          <a:spcPct val="100000"/>
                        </a:lnSpc>
                      </a:pPr>
                      <a:r>
                        <a:rPr lang="en-US" altLang="ja-JP" sz="750" kern="100" dirty="0">
                          <a:effectLst/>
                          <a:latin typeface="UD デジタル 教科書体 NK" panose="02020400000000000000" pitchFamily="18" charset="-128"/>
                          <a:ea typeface="UD デジタル 教科書体 NK" panose="02020400000000000000" pitchFamily="18" charset="-128"/>
                          <a:cs typeface="Times New Roman" panose="02020603050405020304" pitchFamily="18" charset="0"/>
                        </a:rPr>
                        <a:t>73</a:t>
                      </a:r>
                      <a:r>
                        <a:rPr lang="ja-JP" altLang="en-US" sz="750" kern="100" dirty="0">
                          <a:effectLst/>
                          <a:latin typeface="UD デジタル 教科書体 NK" panose="02020400000000000000" pitchFamily="18" charset="-128"/>
                          <a:ea typeface="UD デジタル 教科書体 NK" panose="02020400000000000000" pitchFamily="18" charset="-128"/>
                          <a:cs typeface="Times New Roman" panose="02020603050405020304" pitchFamily="18" charset="0"/>
                        </a:rPr>
                        <a:t>％削減</a:t>
                      </a:r>
                      <a:endParaRPr lang="ja-JP" sz="750" kern="100" dirty="0">
                        <a:effectLst/>
                        <a:latin typeface="UD デジタル 教科書体 NK" panose="02020400000000000000" pitchFamily="18" charset="-128"/>
                        <a:ea typeface="UD デジタル 教科書体 NK" panose="02020400000000000000" pitchFamily="18" charset="-128"/>
                        <a:cs typeface="Times New Roman" panose="02020603050405020304" pitchFamily="18" charset="0"/>
                      </a:endParaRPr>
                    </a:p>
                  </a:txBody>
                  <a:tcPr marL="68580" marR="68580"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2471913598"/>
                  </a:ext>
                </a:extLst>
              </a:tr>
              <a:tr h="259200">
                <a:tc>
                  <a:txBody>
                    <a:bodyPr/>
                    <a:lstStyle/>
                    <a:p>
                      <a:pPr algn="ctr">
                        <a:lnSpc>
                          <a:spcPct val="100000"/>
                        </a:lnSpc>
                      </a:pPr>
                      <a:r>
                        <a:rPr lang="ja-JP" altLang="en-US" sz="750" kern="100" dirty="0">
                          <a:effectLst/>
                          <a:latin typeface="UD デジタル 教科書体 NK" panose="02020400000000000000" pitchFamily="18" charset="-128"/>
                          <a:ea typeface="UD デジタル 教科書体 NK" panose="02020400000000000000" pitchFamily="18" charset="-128"/>
                          <a:cs typeface="Times New Roman" panose="02020603050405020304" pitchFamily="18" charset="0"/>
                        </a:rPr>
                        <a:t>実質ゼロ</a:t>
                      </a:r>
                      <a:endParaRPr lang="ja-JP" sz="750" kern="100" dirty="0">
                        <a:effectLst/>
                        <a:latin typeface="UD デジタル 教科書体 NK" panose="02020400000000000000" pitchFamily="18" charset="-128"/>
                        <a:ea typeface="UD デジタル 教科書体 NK" panose="02020400000000000000" pitchFamily="18" charset="-128"/>
                        <a:cs typeface="Times New Roman" panose="02020603050405020304" pitchFamily="18" charset="0"/>
                      </a:endParaRPr>
                    </a:p>
                  </a:txBody>
                  <a:tcPr marL="68580" marR="68580"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498669879"/>
                  </a:ext>
                </a:extLst>
              </a:tr>
            </a:tbl>
          </a:graphicData>
        </a:graphic>
      </p:graphicFrame>
      <p:sp>
        <p:nvSpPr>
          <p:cNvPr id="7" name="正方形/長方形 6">
            <a:extLst>
              <a:ext uri="{FF2B5EF4-FFF2-40B4-BE49-F238E27FC236}">
                <a16:creationId xmlns:a16="http://schemas.microsoft.com/office/drawing/2014/main" id="{D2460C40-54A2-7699-8EF5-828EDED5EF9E}"/>
              </a:ext>
            </a:extLst>
          </p:cNvPr>
          <p:cNvSpPr/>
          <p:nvPr/>
        </p:nvSpPr>
        <p:spPr>
          <a:xfrm>
            <a:off x="3848881" y="5142537"/>
            <a:ext cx="857518" cy="225628"/>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750" dirty="0">
                <a:solidFill>
                  <a:schemeClr val="tx1"/>
                </a:solidFill>
                <a:latin typeface="UD デジタル 教科書体 NP" panose="02020400000000000000" pitchFamily="18" charset="-128"/>
                <a:ea typeface="UD デジタル 教科書体 NP" panose="02020400000000000000" pitchFamily="18" charset="-128"/>
              </a:rPr>
              <a:t>国目標（参考）</a:t>
            </a:r>
          </a:p>
        </p:txBody>
      </p:sp>
    </p:spTree>
    <p:extLst>
      <p:ext uri="{BB962C8B-B14F-4D97-AF65-F5344CB8AC3E}">
        <p14:creationId xmlns:p14="http://schemas.microsoft.com/office/powerpoint/2010/main" val="21837447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表 18">
            <a:extLst>
              <a:ext uri="{FF2B5EF4-FFF2-40B4-BE49-F238E27FC236}">
                <a16:creationId xmlns:a16="http://schemas.microsoft.com/office/drawing/2014/main" id="{FBA8C865-2182-4683-CD4B-9184CB09D60F}"/>
              </a:ext>
            </a:extLst>
          </p:cNvPr>
          <p:cNvGraphicFramePr>
            <a:graphicFrameLocks noGrp="1"/>
          </p:cNvGraphicFramePr>
          <p:nvPr>
            <p:extLst>
              <p:ext uri="{D42A27DB-BD31-4B8C-83A1-F6EECF244321}">
                <p14:modId xmlns:p14="http://schemas.microsoft.com/office/powerpoint/2010/main" val="4124213106"/>
              </p:ext>
            </p:extLst>
          </p:nvPr>
        </p:nvGraphicFramePr>
        <p:xfrm>
          <a:off x="241459" y="1033704"/>
          <a:ext cx="4140000" cy="5299918"/>
        </p:xfrm>
        <a:graphic>
          <a:graphicData uri="http://schemas.openxmlformats.org/drawingml/2006/table">
            <a:tbl>
              <a:tblPr firstRow="1" firstCol="1" bandRow="1"/>
              <a:tblGrid>
                <a:gridCol w="828000">
                  <a:extLst>
                    <a:ext uri="{9D8B030D-6E8A-4147-A177-3AD203B41FA5}">
                      <a16:colId xmlns:a16="http://schemas.microsoft.com/office/drawing/2014/main" val="930718729"/>
                    </a:ext>
                  </a:extLst>
                </a:gridCol>
                <a:gridCol w="72000">
                  <a:extLst>
                    <a:ext uri="{9D8B030D-6E8A-4147-A177-3AD203B41FA5}">
                      <a16:colId xmlns:a16="http://schemas.microsoft.com/office/drawing/2014/main" val="3581743063"/>
                    </a:ext>
                  </a:extLst>
                </a:gridCol>
                <a:gridCol w="1152000">
                  <a:extLst>
                    <a:ext uri="{9D8B030D-6E8A-4147-A177-3AD203B41FA5}">
                      <a16:colId xmlns:a16="http://schemas.microsoft.com/office/drawing/2014/main" val="743673611"/>
                    </a:ext>
                  </a:extLst>
                </a:gridCol>
                <a:gridCol w="72000">
                  <a:extLst>
                    <a:ext uri="{9D8B030D-6E8A-4147-A177-3AD203B41FA5}">
                      <a16:colId xmlns:a16="http://schemas.microsoft.com/office/drawing/2014/main" val="1560415314"/>
                    </a:ext>
                  </a:extLst>
                </a:gridCol>
                <a:gridCol w="2016000">
                  <a:extLst>
                    <a:ext uri="{9D8B030D-6E8A-4147-A177-3AD203B41FA5}">
                      <a16:colId xmlns:a16="http://schemas.microsoft.com/office/drawing/2014/main" val="3974255448"/>
                    </a:ext>
                  </a:extLst>
                </a:gridCol>
              </a:tblGrid>
              <a:tr h="189318">
                <a:tc>
                  <a:txBody>
                    <a:bodyPr/>
                    <a:lstStyle/>
                    <a:p>
                      <a:pPr algn="ctr"/>
                      <a:r>
                        <a:rPr lang="ja-JP" sz="600" kern="100" dirty="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基本方針</a:t>
                      </a:r>
                      <a:endParaRPr lang="ja-JP" sz="700" kern="100" dirty="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endParaRPr>
                    </a:p>
                  </a:txBody>
                  <a:tcPr marL="21660" marR="216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600" kern="100" dirty="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 </a:t>
                      </a:r>
                      <a:endParaRPr lang="ja-JP" sz="700" kern="100" dirty="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endParaRPr>
                    </a:p>
                  </a:txBody>
                  <a:tcPr marL="21660" marR="216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ctr"/>
                      <a:r>
                        <a:rPr lang="ja-JP" sz="600" kern="100" dirty="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対策</a:t>
                      </a:r>
                      <a:endParaRPr lang="ja-JP" sz="700" kern="100" dirty="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endParaRPr>
                    </a:p>
                  </a:txBody>
                  <a:tcPr marL="21660" marR="216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600" kern="100" dirty="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 </a:t>
                      </a:r>
                      <a:endParaRPr lang="ja-JP" sz="700" kern="100" dirty="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endParaRPr>
                    </a:p>
                  </a:txBody>
                  <a:tcPr marL="21660" marR="216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ctr"/>
                      <a:r>
                        <a:rPr lang="ja-JP" sz="600" kern="100" dirty="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施策例</a:t>
                      </a:r>
                      <a:r>
                        <a:rPr lang="en-US" sz="500" kern="100" dirty="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 </a:t>
                      </a:r>
                      <a:endParaRPr lang="ja-JP" sz="700" kern="100" dirty="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endParaRPr>
                    </a:p>
                  </a:txBody>
                  <a:tcPr marL="21660" marR="216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32925760"/>
                  </a:ext>
                </a:extLst>
              </a:tr>
              <a:tr h="64840">
                <a:tc>
                  <a:txBody>
                    <a:bodyPr/>
                    <a:lstStyle/>
                    <a:p>
                      <a:pPr algn="just"/>
                      <a:r>
                        <a:rPr lang="en-US" sz="300" kern="100" dirty="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 </a:t>
                      </a:r>
                      <a:endParaRPr lang="ja-JP" sz="700" kern="100" dirty="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endParaRPr>
                    </a:p>
                  </a:txBody>
                  <a:tcPr marL="21660" marR="2166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r>
                        <a:rPr lang="en-US" sz="300" kern="10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 </a:t>
                      </a:r>
                      <a:endParaRPr lang="ja-JP" sz="700" kern="10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endParaRPr>
                    </a:p>
                  </a:txBody>
                  <a:tcPr marL="21660" marR="21660" marT="0" marB="0" anchor="ctr">
                    <a:lnL>
                      <a:noFill/>
                    </a:lnL>
                    <a:lnR>
                      <a:noFill/>
                    </a:lnR>
                    <a:lnT>
                      <a:noFill/>
                    </a:lnT>
                    <a:lnB>
                      <a:noFill/>
                    </a:lnB>
                    <a:noFill/>
                  </a:tcPr>
                </a:tc>
                <a:tc>
                  <a:txBody>
                    <a:bodyPr/>
                    <a:lstStyle/>
                    <a:p>
                      <a:pPr algn="just"/>
                      <a:r>
                        <a:rPr lang="en-US" sz="300" kern="100" dirty="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 </a:t>
                      </a:r>
                      <a:endParaRPr lang="ja-JP" sz="700" kern="100" dirty="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endParaRPr>
                    </a:p>
                  </a:txBody>
                  <a:tcPr marL="21660" marR="2166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r>
                        <a:rPr lang="en-US" sz="300" kern="10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 </a:t>
                      </a:r>
                      <a:endParaRPr lang="ja-JP" sz="700" kern="10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endParaRPr>
                    </a:p>
                  </a:txBody>
                  <a:tcPr marL="21660" marR="21660" marT="0" marB="0" anchor="ctr">
                    <a:lnL>
                      <a:noFill/>
                    </a:lnL>
                    <a:lnR>
                      <a:noFill/>
                    </a:lnR>
                    <a:lnT>
                      <a:noFill/>
                    </a:lnT>
                    <a:lnB>
                      <a:noFill/>
                    </a:lnB>
                    <a:noFill/>
                  </a:tcPr>
                </a:tc>
                <a:tc>
                  <a:txBody>
                    <a:bodyPr/>
                    <a:lstStyle/>
                    <a:p>
                      <a:pPr algn="just"/>
                      <a:r>
                        <a:rPr lang="en-US" sz="300" kern="10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 </a:t>
                      </a:r>
                      <a:endParaRPr lang="ja-JP" sz="700" kern="10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endParaRPr>
                    </a:p>
                  </a:txBody>
                  <a:tcPr marL="21660" marR="2166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84055991"/>
                  </a:ext>
                </a:extLst>
              </a:tr>
              <a:tr h="360000">
                <a:tc rowSpan="3">
                  <a:txBody>
                    <a:bodyPr/>
                    <a:lstStyle/>
                    <a:p>
                      <a:pPr algn="l"/>
                      <a:r>
                        <a:rPr lang="ja-JP" sz="600" kern="100" dirty="0">
                          <a:solidFill>
                            <a:srgbClr val="000000"/>
                          </a:solidFill>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基本方針</a:t>
                      </a:r>
                      <a:r>
                        <a:rPr lang="en-US" sz="600" kern="100" dirty="0">
                          <a:solidFill>
                            <a:srgbClr val="000000"/>
                          </a:solidFill>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1</a:t>
                      </a:r>
                      <a:endParaRPr lang="ja-JP" sz="700" kern="100" dirty="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endParaRPr>
                    </a:p>
                    <a:p>
                      <a:pPr algn="l"/>
                      <a:r>
                        <a:rPr lang="ja-JP" sz="600" kern="100" dirty="0">
                          <a:solidFill>
                            <a:srgbClr val="000000"/>
                          </a:solidFill>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再生可能エネルギーの利用促進と徹底した</a:t>
                      </a:r>
                      <a:endParaRPr lang="ja-JP" sz="700" kern="100" dirty="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endParaRPr>
                    </a:p>
                    <a:p>
                      <a:pPr algn="l"/>
                      <a:r>
                        <a:rPr lang="ja-JP" sz="600" kern="100" dirty="0">
                          <a:solidFill>
                            <a:srgbClr val="000000"/>
                          </a:solidFill>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省エネルギーの推進</a:t>
                      </a:r>
                      <a:endParaRPr lang="ja-JP" sz="700" kern="100" dirty="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endParaRPr>
                    </a:p>
                  </a:txBody>
                  <a:tcPr marL="21660" marR="216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F0F3"/>
                    </a:solidFill>
                  </a:tcPr>
                </a:tc>
                <a:tc rowSpan="3">
                  <a:txBody>
                    <a:bodyPr/>
                    <a:lstStyle/>
                    <a:p>
                      <a:pPr algn="just"/>
                      <a:r>
                        <a:rPr lang="en-US" sz="600" kern="100" dirty="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 </a:t>
                      </a:r>
                      <a:endParaRPr lang="ja-JP" sz="700" kern="100" dirty="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endParaRPr>
                    </a:p>
                  </a:txBody>
                  <a:tcPr marL="21660" marR="216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marL="200025" indent="-200025" algn="l"/>
                      <a:r>
                        <a:rPr lang="ja-JP" sz="600" kern="100" dirty="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①</a:t>
                      </a:r>
                      <a:r>
                        <a:rPr lang="en-US" altLang="ja-JP" sz="600" kern="100" dirty="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 </a:t>
                      </a:r>
                      <a:r>
                        <a:rPr lang="ja-JP" sz="600" kern="100" dirty="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再生可能エネルギーの導入</a:t>
                      </a:r>
                      <a:endParaRPr lang="en-US" altLang="ja-JP" sz="600" kern="100" dirty="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endParaRPr>
                    </a:p>
                    <a:p>
                      <a:pPr marL="200025" indent="-200025" algn="l"/>
                      <a:r>
                        <a:rPr lang="ja-JP" altLang="en-US" sz="600" kern="100" dirty="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　 </a:t>
                      </a:r>
                      <a:r>
                        <a:rPr lang="ja-JP" sz="600" kern="100" dirty="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や利用の促進</a:t>
                      </a:r>
                    </a:p>
                  </a:txBody>
                  <a:tcPr marL="21660" marR="216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3">
                  <a:txBody>
                    <a:bodyPr/>
                    <a:lstStyle/>
                    <a:p>
                      <a:pPr marL="127000" indent="-127000" algn="l"/>
                      <a:r>
                        <a:rPr lang="en-US" sz="600" kern="100" dirty="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 </a:t>
                      </a:r>
                      <a:endParaRPr lang="ja-JP" sz="600" kern="100" dirty="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endParaRPr>
                    </a:p>
                  </a:txBody>
                  <a:tcPr marL="21660" marR="216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marL="127000" indent="-127000" algn="l"/>
                      <a:r>
                        <a:rPr lang="ja-JP" sz="600" kern="100" dirty="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 自家消費型太陽光発電及び蓄電地の導入促進</a:t>
                      </a:r>
                    </a:p>
                    <a:p>
                      <a:pPr marL="127000" indent="-127000" algn="l"/>
                      <a:r>
                        <a:rPr lang="ja-JP" sz="600" kern="100" dirty="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 住宅及び事業所における再エネ電気の利用促進</a:t>
                      </a:r>
                    </a:p>
                  </a:txBody>
                  <a:tcPr marL="21660" marR="216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34036862"/>
                  </a:ext>
                </a:extLst>
              </a:tr>
              <a:tr h="360000">
                <a:tc vMerge="1">
                  <a:txBody>
                    <a:bodyPr/>
                    <a:lstStyle/>
                    <a:p>
                      <a:endParaRPr kumimoji="1" lang="ja-JP" altLang="en-US"/>
                    </a:p>
                  </a:txBody>
                  <a:tcPr/>
                </a:tc>
                <a:tc vMerge="1">
                  <a:txBody>
                    <a:bodyPr/>
                    <a:lstStyle/>
                    <a:p>
                      <a:endParaRPr kumimoji="1" lang="ja-JP" altLang="en-US"/>
                    </a:p>
                  </a:txBody>
                  <a:tcPr/>
                </a:tc>
                <a:tc>
                  <a:txBody>
                    <a:bodyPr/>
                    <a:lstStyle/>
                    <a:p>
                      <a:pPr marL="133350" indent="-133350" algn="l"/>
                      <a:r>
                        <a:rPr lang="ja-JP" sz="600" kern="100" dirty="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② 徹底した省エネルギーの</a:t>
                      </a:r>
                      <a:endParaRPr lang="en-US" altLang="ja-JP" sz="600" kern="100" dirty="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endParaRPr>
                    </a:p>
                    <a:p>
                      <a:pPr marL="133350" indent="-133350" algn="l"/>
                      <a:r>
                        <a:rPr lang="ja-JP" altLang="en-US" sz="600" kern="100" dirty="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　 </a:t>
                      </a:r>
                      <a:r>
                        <a:rPr lang="ja-JP" sz="600" kern="100" dirty="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推進</a:t>
                      </a:r>
                    </a:p>
                  </a:txBody>
                  <a:tcPr marL="21660" marR="216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kumimoji="1" lang="ja-JP" altLang="en-US"/>
                    </a:p>
                  </a:txBody>
                  <a:tcPr/>
                </a:tc>
                <a:tc>
                  <a:txBody>
                    <a:bodyPr/>
                    <a:lstStyle/>
                    <a:p>
                      <a:pPr marL="190500" indent="-190500" algn="l"/>
                      <a:r>
                        <a:rPr lang="en-US" sz="600" kern="100" dirty="0">
                          <a:effectLst/>
                          <a:latin typeface="UD デジタル 教科書体 NP" panose="02020400000000000000" pitchFamily="18" charset="-128"/>
                          <a:ea typeface="UD デジタル 教科書体 NP" panose="02020400000000000000" pitchFamily="18" charset="-128"/>
                          <a:cs typeface="Cambria Math" panose="02040503050406030204" pitchFamily="18" charset="0"/>
                        </a:rPr>
                        <a:t>▷</a:t>
                      </a:r>
                      <a:r>
                        <a:rPr lang="en-US" sz="600" kern="100" dirty="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 </a:t>
                      </a:r>
                      <a:r>
                        <a:rPr lang="ja-JP" sz="600" kern="100" dirty="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省エネルギー性能の高い設備・機器の導入促進</a:t>
                      </a:r>
                    </a:p>
                    <a:p>
                      <a:pPr marL="127000" indent="-127000" algn="l"/>
                      <a:r>
                        <a:rPr lang="en-US" sz="600" kern="100" dirty="0">
                          <a:effectLst/>
                          <a:latin typeface="UD デジタル 教科書体 NP" panose="02020400000000000000" pitchFamily="18" charset="-128"/>
                          <a:ea typeface="UD デジタル 教科書体 NP" panose="02020400000000000000" pitchFamily="18" charset="-128"/>
                          <a:cs typeface="Cambria Math" panose="02040503050406030204" pitchFamily="18" charset="0"/>
                        </a:rPr>
                        <a:t>▷</a:t>
                      </a:r>
                      <a:r>
                        <a:rPr lang="en-US" sz="600" kern="100" dirty="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 </a:t>
                      </a:r>
                      <a:r>
                        <a:rPr lang="ja-JP" sz="600" kern="100" dirty="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住宅や建築物の省エネルギー化</a:t>
                      </a:r>
                    </a:p>
                  </a:txBody>
                  <a:tcPr marL="21660" marR="216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06846842"/>
                  </a:ext>
                </a:extLst>
              </a:tr>
              <a:tr h="360000">
                <a:tc vMerge="1">
                  <a:txBody>
                    <a:bodyPr/>
                    <a:lstStyle/>
                    <a:p>
                      <a:endParaRPr kumimoji="1" lang="ja-JP" altLang="en-US"/>
                    </a:p>
                  </a:txBody>
                  <a:tcPr>
                    <a:lnT w="12700" cap="flat" cmpd="sng" algn="ctr">
                      <a:solidFill>
                        <a:srgbClr val="000000"/>
                      </a:solidFill>
                      <a:prstDash val="solid"/>
                      <a:round/>
                      <a:headEnd type="none" w="med" len="med"/>
                      <a:tailEnd type="none" w="med" len="med"/>
                    </a:lnT>
                  </a:tcPr>
                </a:tc>
                <a:tc vMerge="1">
                  <a:txBody>
                    <a:bodyPr/>
                    <a:lstStyle/>
                    <a:p>
                      <a:endParaRPr kumimoji="1" lang="ja-JP" altLang="en-US"/>
                    </a:p>
                  </a:txBody>
                  <a:tcPr>
                    <a:lnT w="12700" cmpd="sng">
                      <a:noFill/>
                      <a:prstDash val="solid"/>
                    </a:lnT>
                  </a:tcPr>
                </a:tc>
                <a:tc>
                  <a:txBody>
                    <a:bodyPr/>
                    <a:lstStyle/>
                    <a:p>
                      <a:pPr marL="133350" indent="-133350" algn="l"/>
                      <a:r>
                        <a:rPr lang="ja-JP" sz="600" kern="100" dirty="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③ 電化・燃料転換や電気需要</a:t>
                      </a:r>
                      <a:endParaRPr lang="en-US" altLang="ja-JP" sz="600" kern="100" dirty="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endParaRPr>
                    </a:p>
                    <a:p>
                      <a:pPr marL="133350" indent="-133350" algn="l"/>
                      <a:r>
                        <a:rPr lang="ja-JP" altLang="en-US" sz="600" kern="100" dirty="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　 </a:t>
                      </a:r>
                      <a:r>
                        <a:rPr lang="ja-JP" sz="600" kern="100" dirty="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の最適化の推進</a:t>
                      </a:r>
                    </a:p>
                  </a:txBody>
                  <a:tcPr marL="21660" marR="21660"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kumimoji="1" lang="ja-JP" altLang="en-US"/>
                    </a:p>
                  </a:txBody>
                  <a:tcPr>
                    <a:lnL w="12700" cap="flat" cmpd="sng" algn="ctr">
                      <a:solidFill>
                        <a:srgbClr val="000000"/>
                      </a:solidFill>
                      <a:prstDash val="solid"/>
                      <a:round/>
                      <a:headEnd type="none" w="med" len="med"/>
                      <a:tailEnd type="none" w="med" len="med"/>
                    </a:lnL>
                    <a:lnT w="12700" cmpd="sng">
                      <a:noFill/>
                      <a:prstDash val="solid"/>
                    </a:lnT>
                  </a:tcPr>
                </a:tc>
                <a:tc>
                  <a:txBody>
                    <a:bodyPr/>
                    <a:lstStyle/>
                    <a:p>
                      <a:pPr marL="127000" indent="-127000" algn="l"/>
                      <a:r>
                        <a:rPr lang="en-US" sz="600" kern="100" dirty="0">
                          <a:effectLst/>
                          <a:latin typeface="UD デジタル 教科書体 NP" panose="02020400000000000000" pitchFamily="18" charset="-128"/>
                          <a:ea typeface="UD デジタル 教科書体 NP" panose="02020400000000000000" pitchFamily="18" charset="-128"/>
                          <a:cs typeface="Cambria Math" panose="02040503050406030204" pitchFamily="18" charset="0"/>
                        </a:rPr>
                        <a:t>▷</a:t>
                      </a:r>
                      <a:r>
                        <a:rPr lang="en-US" sz="600" kern="100" dirty="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 </a:t>
                      </a:r>
                      <a:r>
                        <a:rPr lang="ja-JP" sz="600" kern="100" dirty="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化石燃料から電気、より低炭素な燃料への転換の推進</a:t>
                      </a:r>
                    </a:p>
                    <a:p>
                      <a:pPr marL="127000" indent="-127000" algn="l"/>
                      <a:r>
                        <a:rPr lang="en-US" sz="600" kern="100" dirty="0">
                          <a:effectLst/>
                          <a:latin typeface="UD デジタル 教科書体 NP" panose="02020400000000000000" pitchFamily="18" charset="-128"/>
                          <a:ea typeface="UD デジタル 教科書体 NP" panose="02020400000000000000" pitchFamily="18" charset="-128"/>
                          <a:cs typeface="Cambria Math" panose="02040503050406030204" pitchFamily="18" charset="0"/>
                        </a:rPr>
                        <a:t>▷</a:t>
                      </a:r>
                      <a:r>
                        <a:rPr lang="en-US" sz="600" kern="100" dirty="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 </a:t>
                      </a:r>
                      <a:r>
                        <a:rPr lang="ja-JP" sz="600" kern="100" dirty="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蓄電池やデマンドレスポンスによる電力需給調整の推進</a:t>
                      </a:r>
                    </a:p>
                  </a:txBody>
                  <a:tcPr marL="21660" marR="21660"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93025419"/>
                  </a:ext>
                </a:extLst>
              </a:tr>
              <a:tr h="72000">
                <a:tc>
                  <a:txBody>
                    <a:bodyPr/>
                    <a:lstStyle/>
                    <a:p>
                      <a:pPr algn="l"/>
                      <a:r>
                        <a:rPr lang="en-US" sz="300" kern="10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 </a:t>
                      </a:r>
                      <a:endParaRPr lang="ja-JP" sz="700" kern="10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endParaRPr>
                    </a:p>
                  </a:txBody>
                  <a:tcPr marL="21660" marR="2166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r>
                        <a:rPr lang="en-US" sz="300" kern="10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 </a:t>
                      </a:r>
                      <a:endParaRPr lang="ja-JP" sz="700" kern="10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endParaRPr>
                    </a:p>
                  </a:txBody>
                  <a:tcPr marL="21660" marR="21660" marT="0" marB="0" anchor="ctr">
                    <a:lnL>
                      <a:noFill/>
                    </a:lnL>
                    <a:lnR>
                      <a:noFill/>
                    </a:lnR>
                    <a:lnT>
                      <a:noFill/>
                    </a:lnT>
                    <a:lnB>
                      <a:noFill/>
                    </a:lnB>
                    <a:noFill/>
                  </a:tcPr>
                </a:tc>
                <a:tc>
                  <a:txBody>
                    <a:bodyPr/>
                    <a:lstStyle/>
                    <a:p>
                      <a:pPr marL="63500" indent="-63500" algn="l"/>
                      <a:r>
                        <a:rPr lang="en-US" sz="600" kern="100" dirty="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 </a:t>
                      </a:r>
                      <a:endParaRPr lang="ja-JP" sz="600" kern="100" dirty="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endParaRPr>
                    </a:p>
                  </a:txBody>
                  <a:tcPr marL="21660" marR="21660" marT="0" marB="0" anchor="ctr">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600" kern="100" dirty="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 </a:t>
                      </a:r>
                      <a:endParaRPr lang="ja-JP" sz="600" kern="100" dirty="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endParaRPr>
                    </a:p>
                  </a:txBody>
                  <a:tcPr marL="21660" marR="21660" marT="0" marB="0" anchor="ctr">
                    <a:lnL>
                      <a:noFill/>
                    </a:lnL>
                    <a:lnR>
                      <a:noFill/>
                    </a:lnR>
                    <a:lnT>
                      <a:noFill/>
                    </a:lnT>
                    <a:lnB w="12700" cap="flat" cmpd="sng" algn="ctr">
                      <a:noFill/>
                      <a:prstDash val="solid"/>
                      <a:round/>
                      <a:headEnd type="none" w="med" len="med"/>
                      <a:tailEnd type="none" w="med" len="med"/>
                    </a:lnB>
                    <a:noFill/>
                  </a:tcPr>
                </a:tc>
                <a:tc>
                  <a:txBody>
                    <a:bodyPr/>
                    <a:lstStyle/>
                    <a:p>
                      <a:pPr algn="l"/>
                      <a:r>
                        <a:rPr lang="en-US" sz="600" kern="100" dirty="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 </a:t>
                      </a:r>
                      <a:endParaRPr lang="ja-JP" sz="600" kern="100" dirty="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endParaRPr>
                    </a:p>
                  </a:txBody>
                  <a:tcPr marL="21660" marR="21660" marT="0" marB="0" anchor="ctr">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77009010"/>
                  </a:ext>
                </a:extLst>
              </a:tr>
              <a:tr h="360000">
                <a:tc rowSpan="2">
                  <a:txBody>
                    <a:bodyPr/>
                    <a:lstStyle/>
                    <a:p>
                      <a:pPr algn="l"/>
                      <a:r>
                        <a:rPr lang="ja-JP" sz="600" kern="100">
                          <a:solidFill>
                            <a:srgbClr val="000000"/>
                          </a:solidFill>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基本方針</a:t>
                      </a:r>
                      <a:r>
                        <a:rPr lang="en-US" sz="600" kern="100">
                          <a:solidFill>
                            <a:srgbClr val="000000"/>
                          </a:solidFill>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2</a:t>
                      </a:r>
                      <a:endParaRPr lang="ja-JP" sz="700" kern="10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endParaRPr>
                    </a:p>
                    <a:p>
                      <a:pPr algn="l"/>
                      <a:r>
                        <a:rPr lang="ja-JP" sz="600" kern="100">
                          <a:solidFill>
                            <a:srgbClr val="000000"/>
                          </a:solidFill>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脱炭素型の都市・</a:t>
                      </a:r>
                      <a:endParaRPr lang="ja-JP" sz="700" kern="10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endParaRPr>
                    </a:p>
                    <a:p>
                      <a:pPr algn="l"/>
                      <a:r>
                        <a:rPr lang="ja-JP" sz="600" kern="100">
                          <a:solidFill>
                            <a:srgbClr val="000000"/>
                          </a:solidFill>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地域づくりの推進</a:t>
                      </a:r>
                      <a:endParaRPr lang="ja-JP" sz="700" kern="10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endParaRPr>
                    </a:p>
                  </a:txBody>
                  <a:tcPr marL="21660" marR="216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rowSpan="2">
                  <a:txBody>
                    <a:bodyPr/>
                    <a:lstStyle/>
                    <a:p>
                      <a:pPr algn="just"/>
                      <a:r>
                        <a:rPr lang="en-US" sz="600" kern="10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 </a:t>
                      </a:r>
                      <a:endParaRPr lang="ja-JP" sz="700" kern="10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endParaRPr>
                    </a:p>
                  </a:txBody>
                  <a:tcPr marL="21660" marR="2166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marL="200025" indent="-200025" algn="l"/>
                      <a:r>
                        <a:rPr lang="ja-JP" sz="600" kern="100" dirty="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①</a:t>
                      </a:r>
                      <a:r>
                        <a:rPr lang="en-US" sz="600" kern="100" dirty="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 CO</a:t>
                      </a:r>
                      <a:r>
                        <a:rPr lang="en-US" sz="600" kern="100" baseline="-25000" dirty="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2</a:t>
                      </a:r>
                      <a:r>
                        <a:rPr lang="ja-JP" sz="600" kern="100" dirty="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排出量が少ない移動</a:t>
                      </a:r>
                      <a:r>
                        <a:rPr lang="ja-JP" altLang="en-US" sz="600" kern="100" dirty="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a:t>
                      </a:r>
                      <a:endParaRPr lang="en-US" altLang="ja-JP" sz="600" kern="100" dirty="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endParaRPr>
                    </a:p>
                    <a:p>
                      <a:pPr marL="200025" indent="-200025" algn="l"/>
                      <a:r>
                        <a:rPr lang="ja-JP" altLang="en-US" sz="600" kern="100" dirty="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　 </a:t>
                      </a:r>
                      <a:r>
                        <a:rPr lang="ja-JP" sz="600" kern="100" dirty="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輸送手段の普及促進</a:t>
                      </a:r>
                    </a:p>
                  </a:txBody>
                  <a:tcPr marL="21660" marR="216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127000" indent="-127000" algn="l"/>
                      <a:r>
                        <a:rPr lang="en-US" sz="600" kern="100" dirty="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 </a:t>
                      </a:r>
                      <a:endParaRPr lang="ja-JP" sz="600" kern="100" dirty="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endParaRPr>
                    </a:p>
                  </a:txBody>
                  <a:tcPr marL="21660" marR="216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00" indent="-127000" algn="l"/>
                      <a:r>
                        <a:rPr lang="en-US" sz="600" kern="100" dirty="0">
                          <a:effectLst/>
                          <a:latin typeface="UD デジタル 教科書体 NP" panose="02020400000000000000" pitchFamily="18" charset="-128"/>
                          <a:ea typeface="UD デジタル 教科書体 NP" panose="02020400000000000000" pitchFamily="18" charset="-128"/>
                          <a:cs typeface="Cambria Math" panose="02040503050406030204" pitchFamily="18" charset="0"/>
                        </a:rPr>
                        <a:t>▷ </a:t>
                      </a:r>
                      <a:r>
                        <a:rPr lang="ja-JP" sz="600" kern="100" dirty="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次世代自動車の普及促進</a:t>
                      </a:r>
                    </a:p>
                    <a:p>
                      <a:pPr marL="127000" indent="-127000" algn="l"/>
                      <a:r>
                        <a:rPr lang="en-US" sz="600" kern="100" dirty="0">
                          <a:effectLst/>
                          <a:latin typeface="UD デジタル 教科書体 NP" panose="02020400000000000000" pitchFamily="18" charset="-128"/>
                          <a:ea typeface="UD デジタル 教科書体 NP" panose="02020400000000000000" pitchFamily="18" charset="-128"/>
                          <a:cs typeface="Cambria Math" panose="02040503050406030204" pitchFamily="18" charset="0"/>
                        </a:rPr>
                        <a:t>▷ </a:t>
                      </a:r>
                      <a:r>
                        <a:rPr lang="ja-JP" sz="600" kern="100" dirty="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徒歩や自転車移動の推進</a:t>
                      </a:r>
                    </a:p>
                  </a:txBody>
                  <a:tcPr marL="21660" marR="216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70757731"/>
                  </a:ext>
                </a:extLst>
              </a:tr>
              <a:tr h="360000">
                <a:tc vMerge="1">
                  <a:txBody>
                    <a:bodyPr/>
                    <a:lstStyle/>
                    <a:p>
                      <a:endParaRPr kumimoji="1" lang="ja-JP" altLang="en-US"/>
                    </a:p>
                  </a:txBody>
                  <a:tcPr>
                    <a:lnT w="12700" cap="flat" cmpd="sng" algn="ctr">
                      <a:solidFill>
                        <a:srgbClr val="000000"/>
                      </a:solidFill>
                      <a:prstDash val="solid"/>
                      <a:round/>
                      <a:headEnd type="none" w="med" len="med"/>
                      <a:tailEnd type="none" w="med" len="med"/>
                    </a:lnT>
                  </a:tcPr>
                </a:tc>
                <a:tc vMerge="1">
                  <a:txBody>
                    <a:bodyPr/>
                    <a:lstStyle/>
                    <a:p>
                      <a:endParaRPr kumimoji="1" lang="ja-JP" altLang="en-US"/>
                    </a:p>
                  </a:txBody>
                  <a:tcPr>
                    <a:lnT w="12700" cmpd="sng">
                      <a:noFill/>
                      <a:prstDash val="solid"/>
                    </a:lnT>
                  </a:tcPr>
                </a:tc>
                <a:tc>
                  <a:txBody>
                    <a:bodyPr/>
                    <a:lstStyle/>
                    <a:p>
                      <a:pPr marL="133350" indent="-133350" algn="l"/>
                      <a:r>
                        <a:rPr lang="ja-JP" sz="600" kern="100" dirty="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②</a:t>
                      </a:r>
                      <a:r>
                        <a:rPr lang="en-US" altLang="ja-JP" sz="600" kern="100" dirty="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 </a:t>
                      </a:r>
                      <a:r>
                        <a:rPr lang="ja-JP" altLang="en-US" sz="600" kern="100" dirty="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公共交通の利用促進及びモ</a:t>
                      </a:r>
                      <a:endParaRPr lang="en-US" altLang="ja-JP" sz="600" kern="100" dirty="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endParaRPr>
                    </a:p>
                    <a:p>
                      <a:pPr marL="133350" indent="-133350" algn="l"/>
                      <a:r>
                        <a:rPr lang="ja-JP" altLang="en-US" sz="600" kern="100" dirty="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　 ビリティマネジメントの推進</a:t>
                      </a:r>
                      <a:endParaRPr lang="ja-JP" sz="600" kern="100" dirty="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endParaRPr>
                    </a:p>
                  </a:txBody>
                  <a:tcPr marL="21660" marR="216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dirty="0"/>
                    </a:p>
                  </a:txBody>
                  <a:tcPr marL="21660" marR="216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27000" indent="-127000" algn="l"/>
                      <a:r>
                        <a:rPr lang="en-US" sz="600" kern="100" dirty="0">
                          <a:effectLst/>
                          <a:latin typeface="UD デジタル 教科書体 NP" panose="02020400000000000000" pitchFamily="18" charset="-128"/>
                          <a:ea typeface="UD デジタル 教科書体 NP" panose="02020400000000000000" pitchFamily="18" charset="-128"/>
                          <a:cs typeface="Cambria Math" panose="02040503050406030204" pitchFamily="18" charset="0"/>
                        </a:rPr>
                        <a:t>▷</a:t>
                      </a:r>
                      <a:r>
                        <a:rPr lang="en-US" sz="600" kern="100" dirty="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 </a:t>
                      </a:r>
                      <a:r>
                        <a:rPr lang="ja-JP" sz="600" kern="100" dirty="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公共交通機能の充実・利便性の向上</a:t>
                      </a:r>
                      <a:endParaRPr lang="ja-JP" sz="700" kern="100" dirty="0">
                        <a:effectLst/>
                        <a:latin typeface="Segoe UI Variable Text" pitchFamily="2" charset="0"/>
                        <a:ea typeface="UD Digi Kyokasho NP-R" panose="02020400000000000000" pitchFamily="18" charset="-128"/>
                        <a:cs typeface="Times New Roman" panose="02020603050405020304" pitchFamily="18" charset="0"/>
                      </a:endParaRPr>
                    </a:p>
                  </a:txBody>
                  <a:tcPr marL="21660" marR="216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1854841"/>
                  </a:ext>
                </a:extLst>
              </a:tr>
              <a:tr h="72000">
                <a:tc>
                  <a:txBody>
                    <a:bodyPr/>
                    <a:lstStyle/>
                    <a:p>
                      <a:pPr marL="69850" algn="l"/>
                      <a:r>
                        <a:rPr lang="en-US" sz="300" kern="10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 </a:t>
                      </a:r>
                      <a:endParaRPr lang="ja-JP" sz="700" kern="10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endParaRPr>
                    </a:p>
                  </a:txBody>
                  <a:tcPr marL="21660" marR="2166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r>
                        <a:rPr lang="en-US" sz="300" kern="10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 </a:t>
                      </a:r>
                      <a:endParaRPr lang="ja-JP" sz="700" kern="10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endParaRPr>
                    </a:p>
                  </a:txBody>
                  <a:tcPr marL="21660" marR="21660" marT="0" marB="0" anchor="ctr">
                    <a:lnL>
                      <a:noFill/>
                    </a:lnL>
                    <a:lnR>
                      <a:noFill/>
                    </a:lnR>
                    <a:lnT>
                      <a:noFill/>
                    </a:lnT>
                    <a:lnB>
                      <a:noFill/>
                    </a:lnB>
                    <a:noFill/>
                  </a:tcPr>
                </a:tc>
                <a:tc>
                  <a:txBody>
                    <a:bodyPr/>
                    <a:lstStyle/>
                    <a:p>
                      <a:pPr marL="63500" indent="-63500" algn="l"/>
                      <a:r>
                        <a:rPr lang="en-US" sz="600" kern="100" dirty="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 </a:t>
                      </a:r>
                      <a:endParaRPr lang="ja-JP" sz="600" kern="100" dirty="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endParaRPr>
                    </a:p>
                  </a:txBody>
                  <a:tcPr marL="21660" marR="21660" marT="0" marB="0" anchor="ctr">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r>
                        <a:rPr lang="en-US" sz="600" kern="10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 </a:t>
                      </a:r>
                      <a:endParaRPr lang="ja-JP" sz="600" kern="10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endParaRPr>
                    </a:p>
                  </a:txBody>
                  <a:tcPr marL="21660" marR="21660" marT="0" marB="0" anchor="ctr">
                    <a:lnL>
                      <a:noFill/>
                    </a:lnL>
                    <a:lnR>
                      <a:noFill/>
                    </a:lnR>
                    <a:lnT w="12700" cap="flat" cmpd="sng" algn="ctr">
                      <a:noFill/>
                      <a:prstDash val="solid"/>
                      <a:round/>
                      <a:headEnd type="none" w="med" len="med"/>
                      <a:tailEnd type="none" w="med" len="med"/>
                    </a:lnT>
                    <a:lnB>
                      <a:noFill/>
                    </a:lnB>
                    <a:noFill/>
                  </a:tcPr>
                </a:tc>
                <a:tc>
                  <a:txBody>
                    <a:bodyPr/>
                    <a:lstStyle/>
                    <a:p>
                      <a:pPr algn="l"/>
                      <a:r>
                        <a:rPr lang="en-US" sz="600" kern="100" dirty="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 </a:t>
                      </a:r>
                      <a:endParaRPr lang="ja-JP" sz="600" kern="100" dirty="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endParaRPr>
                    </a:p>
                  </a:txBody>
                  <a:tcPr marL="21660" marR="21660" marT="0" marB="0" anchor="ctr">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50552729"/>
                  </a:ext>
                </a:extLst>
              </a:tr>
              <a:tr h="360000">
                <a:tc rowSpan="2">
                  <a:txBody>
                    <a:bodyPr/>
                    <a:lstStyle/>
                    <a:p>
                      <a:pPr algn="l"/>
                      <a:r>
                        <a:rPr lang="ja-JP" sz="600" kern="100" dirty="0">
                          <a:solidFill>
                            <a:srgbClr val="000000"/>
                          </a:solidFill>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基本方針</a:t>
                      </a:r>
                      <a:r>
                        <a:rPr lang="en-US" sz="600" kern="100" dirty="0">
                          <a:solidFill>
                            <a:srgbClr val="000000"/>
                          </a:solidFill>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3</a:t>
                      </a:r>
                      <a:endParaRPr lang="ja-JP" sz="700" kern="100" dirty="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endParaRPr>
                    </a:p>
                    <a:p>
                      <a:pPr algn="l"/>
                      <a:r>
                        <a:rPr lang="ja-JP" sz="600" kern="100" dirty="0">
                          <a:solidFill>
                            <a:srgbClr val="000000"/>
                          </a:solidFill>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持続可能な</a:t>
                      </a:r>
                      <a:endParaRPr lang="ja-JP" sz="700" kern="100" dirty="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endParaRPr>
                    </a:p>
                    <a:p>
                      <a:pPr algn="l"/>
                      <a:r>
                        <a:rPr lang="ja-JP" sz="600" kern="100" dirty="0">
                          <a:solidFill>
                            <a:srgbClr val="000000"/>
                          </a:solidFill>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資源循環社会の構築</a:t>
                      </a:r>
                      <a:endParaRPr lang="ja-JP" sz="700" kern="100" dirty="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endParaRPr>
                    </a:p>
                  </a:txBody>
                  <a:tcPr marL="21660" marR="216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EB"/>
                    </a:solidFill>
                  </a:tcPr>
                </a:tc>
                <a:tc rowSpan="2">
                  <a:txBody>
                    <a:bodyPr/>
                    <a:lstStyle/>
                    <a:p>
                      <a:pPr algn="just"/>
                      <a:r>
                        <a:rPr lang="en-US" sz="600" kern="10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 </a:t>
                      </a:r>
                      <a:endParaRPr lang="ja-JP" sz="700" kern="10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endParaRPr>
                    </a:p>
                  </a:txBody>
                  <a:tcPr marL="21660" marR="216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marL="133350" indent="-133350" algn="l"/>
                      <a:r>
                        <a:rPr lang="ja-JP" sz="600" kern="100" dirty="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① 廃棄物の発生抑制</a:t>
                      </a:r>
                    </a:p>
                  </a:txBody>
                  <a:tcPr marL="21660" marR="216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2">
                  <a:txBody>
                    <a:bodyPr/>
                    <a:lstStyle/>
                    <a:p>
                      <a:pPr marL="127000" indent="-127000" algn="l"/>
                      <a:r>
                        <a:rPr lang="en-US" sz="600" kern="100" dirty="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 </a:t>
                      </a:r>
                      <a:endParaRPr lang="ja-JP" sz="600" kern="100" dirty="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endParaRPr>
                    </a:p>
                  </a:txBody>
                  <a:tcPr marL="21660" marR="216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marL="127000" indent="-127000" algn="l"/>
                      <a:r>
                        <a:rPr lang="en-US" sz="600" kern="100" dirty="0">
                          <a:effectLst/>
                          <a:latin typeface="UD デジタル 教科書体 NP" panose="02020400000000000000" pitchFamily="18" charset="-128"/>
                          <a:ea typeface="UD デジタル 教科書体 NP" panose="02020400000000000000" pitchFamily="18" charset="-128"/>
                          <a:cs typeface="Cambria Math" panose="02040503050406030204" pitchFamily="18" charset="0"/>
                        </a:rPr>
                        <a:t>▷</a:t>
                      </a:r>
                      <a:r>
                        <a:rPr lang="en-US" sz="600" kern="100" dirty="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 </a:t>
                      </a:r>
                      <a:r>
                        <a:rPr lang="ja-JP" sz="600" kern="100" dirty="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リデュース・リユースの推進</a:t>
                      </a:r>
                    </a:p>
                    <a:p>
                      <a:pPr marL="127000" indent="-127000" algn="l"/>
                      <a:r>
                        <a:rPr lang="en-US" sz="600" kern="100" dirty="0">
                          <a:effectLst/>
                          <a:latin typeface="UD デジタル 教科書体 NP" panose="02020400000000000000" pitchFamily="18" charset="-128"/>
                          <a:ea typeface="UD デジタル 教科書体 NP" panose="02020400000000000000" pitchFamily="18" charset="-128"/>
                          <a:cs typeface="Cambria Math" panose="02040503050406030204" pitchFamily="18" charset="0"/>
                        </a:rPr>
                        <a:t>▷</a:t>
                      </a:r>
                      <a:r>
                        <a:rPr lang="en-US" sz="600" kern="100" dirty="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 </a:t>
                      </a:r>
                      <a:r>
                        <a:rPr lang="ja-JP" sz="600" kern="100" dirty="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プラスチックごみの削減</a:t>
                      </a:r>
                    </a:p>
                  </a:txBody>
                  <a:tcPr marL="21660" marR="216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43379537"/>
                  </a:ext>
                </a:extLst>
              </a:tr>
              <a:tr h="360000">
                <a:tc vMerge="1">
                  <a:txBody>
                    <a:bodyPr/>
                    <a:lstStyle/>
                    <a:p>
                      <a:endParaRPr kumimoji="1" lang="ja-JP" altLang="en-US"/>
                    </a:p>
                  </a:txBody>
                  <a:tcPr/>
                </a:tc>
                <a:tc vMerge="1">
                  <a:txBody>
                    <a:bodyPr/>
                    <a:lstStyle/>
                    <a:p>
                      <a:endParaRPr kumimoji="1" lang="ja-JP" altLang="en-US"/>
                    </a:p>
                  </a:txBody>
                  <a:tcPr/>
                </a:tc>
                <a:tc>
                  <a:txBody>
                    <a:bodyPr/>
                    <a:lstStyle/>
                    <a:p>
                      <a:pPr marL="133350" indent="-133350" algn="l"/>
                      <a:r>
                        <a:rPr lang="ja-JP" sz="600" kern="100" dirty="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② 廃棄物の適正処理と資源循環</a:t>
                      </a:r>
                      <a:endParaRPr lang="en-US" altLang="ja-JP" sz="600" kern="100" dirty="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endParaRPr>
                    </a:p>
                    <a:p>
                      <a:pPr marL="133350" indent="-133350" algn="l"/>
                      <a:r>
                        <a:rPr lang="ja-JP" altLang="en-US" sz="600" kern="100" dirty="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　 </a:t>
                      </a:r>
                      <a:r>
                        <a:rPr lang="ja-JP" sz="600" kern="100" dirty="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の推進</a:t>
                      </a:r>
                    </a:p>
                  </a:txBody>
                  <a:tcPr marL="21660" marR="216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kumimoji="1" lang="ja-JP" altLang="en-US"/>
                    </a:p>
                  </a:txBody>
                  <a:tcPr/>
                </a:tc>
                <a:tc>
                  <a:txBody>
                    <a:bodyPr/>
                    <a:lstStyle/>
                    <a:p>
                      <a:pPr marL="127000" indent="-127000" algn="l"/>
                      <a:r>
                        <a:rPr lang="en-US" sz="600" kern="100" dirty="0">
                          <a:effectLst/>
                          <a:latin typeface="UD デジタル 教科書体 NP" panose="02020400000000000000" pitchFamily="18" charset="-128"/>
                          <a:ea typeface="UD デジタル 教科書体 NP" panose="02020400000000000000" pitchFamily="18" charset="-128"/>
                          <a:cs typeface="Cambria Math" panose="02040503050406030204" pitchFamily="18" charset="0"/>
                        </a:rPr>
                        <a:t>▷ </a:t>
                      </a:r>
                      <a:r>
                        <a:rPr lang="ja-JP" sz="600" kern="100" dirty="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廃棄物の資源利用の推進</a:t>
                      </a:r>
                    </a:p>
                    <a:p>
                      <a:pPr marL="127000" indent="-127000" algn="l"/>
                      <a:r>
                        <a:rPr lang="en-US" sz="600" kern="100" dirty="0">
                          <a:effectLst/>
                          <a:latin typeface="UD デジタル 教科書体 NP" panose="02020400000000000000" pitchFamily="18" charset="-128"/>
                          <a:ea typeface="UD デジタル 教科書体 NP" panose="02020400000000000000" pitchFamily="18" charset="-128"/>
                          <a:cs typeface="Cambria Math" panose="02040503050406030204" pitchFamily="18" charset="0"/>
                        </a:rPr>
                        <a:t>▷</a:t>
                      </a:r>
                      <a:r>
                        <a:rPr lang="en-US" sz="600" kern="100" dirty="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 </a:t>
                      </a:r>
                      <a:r>
                        <a:rPr lang="ja-JP" sz="600" kern="100" dirty="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下水処理に伴う資源の有効活用</a:t>
                      </a:r>
                    </a:p>
                  </a:txBody>
                  <a:tcPr marL="21660" marR="216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2939753"/>
                  </a:ext>
                </a:extLst>
              </a:tr>
              <a:tr h="72000">
                <a:tc>
                  <a:txBody>
                    <a:bodyPr/>
                    <a:lstStyle/>
                    <a:p>
                      <a:pPr marL="69850" algn="l"/>
                      <a:r>
                        <a:rPr lang="en-US" sz="300" kern="10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 </a:t>
                      </a:r>
                      <a:endParaRPr lang="ja-JP" sz="700" kern="10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endParaRPr>
                    </a:p>
                  </a:txBody>
                  <a:tcPr marL="21660" marR="2166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r>
                        <a:rPr lang="en-US" sz="300" kern="10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 </a:t>
                      </a:r>
                      <a:endParaRPr lang="ja-JP" sz="700" kern="10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endParaRPr>
                    </a:p>
                  </a:txBody>
                  <a:tcPr marL="21660" marR="21660" marT="0" marB="0" anchor="ctr">
                    <a:lnL>
                      <a:noFill/>
                    </a:lnL>
                    <a:lnR>
                      <a:noFill/>
                    </a:lnR>
                    <a:lnT>
                      <a:noFill/>
                    </a:lnT>
                    <a:lnB>
                      <a:noFill/>
                    </a:lnB>
                    <a:noFill/>
                  </a:tcPr>
                </a:tc>
                <a:tc>
                  <a:txBody>
                    <a:bodyPr/>
                    <a:lstStyle/>
                    <a:p>
                      <a:pPr marL="63500" indent="-63500" algn="l"/>
                      <a:r>
                        <a:rPr lang="en-US" sz="600" kern="100" dirty="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 </a:t>
                      </a:r>
                      <a:endParaRPr lang="ja-JP" sz="600" kern="100" dirty="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endParaRPr>
                    </a:p>
                  </a:txBody>
                  <a:tcPr marL="21660" marR="2166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r>
                        <a:rPr lang="en-US" sz="600" kern="10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 </a:t>
                      </a:r>
                      <a:endParaRPr lang="ja-JP" sz="600" kern="10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endParaRPr>
                    </a:p>
                  </a:txBody>
                  <a:tcPr marL="21660" marR="21660" marT="0" marB="0" anchor="ctr">
                    <a:lnL>
                      <a:noFill/>
                    </a:lnL>
                    <a:lnR>
                      <a:noFill/>
                    </a:lnR>
                    <a:lnT>
                      <a:noFill/>
                    </a:lnT>
                    <a:lnB>
                      <a:noFill/>
                    </a:lnB>
                    <a:noFill/>
                  </a:tcPr>
                </a:tc>
                <a:tc>
                  <a:txBody>
                    <a:bodyPr/>
                    <a:lstStyle/>
                    <a:p>
                      <a:pPr algn="l"/>
                      <a:r>
                        <a:rPr lang="en-US" sz="600" kern="100" dirty="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 </a:t>
                      </a:r>
                      <a:endParaRPr lang="ja-JP" sz="600" kern="100" dirty="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endParaRPr>
                    </a:p>
                  </a:txBody>
                  <a:tcPr marL="21660" marR="2166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44196585"/>
                  </a:ext>
                </a:extLst>
              </a:tr>
              <a:tr h="360000">
                <a:tc rowSpan="4">
                  <a:txBody>
                    <a:bodyPr/>
                    <a:lstStyle/>
                    <a:p>
                      <a:pPr algn="l"/>
                      <a:r>
                        <a:rPr lang="ja-JP" sz="600" kern="100" dirty="0">
                          <a:solidFill>
                            <a:srgbClr val="000000"/>
                          </a:solidFill>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基本方針</a:t>
                      </a:r>
                      <a:r>
                        <a:rPr lang="en-US" sz="600" kern="100" dirty="0">
                          <a:solidFill>
                            <a:srgbClr val="000000"/>
                          </a:solidFill>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4</a:t>
                      </a:r>
                      <a:endParaRPr lang="ja-JP" sz="700" kern="100" dirty="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endParaRPr>
                    </a:p>
                    <a:p>
                      <a:pPr algn="l"/>
                      <a:r>
                        <a:rPr lang="ja-JP" sz="600" kern="100" dirty="0">
                          <a:solidFill>
                            <a:srgbClr val="000000"/>
                          </a:solidFill>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豊かな自然環境の保全と環境に配慮した</a:t>
                      </a:r>
                      <a:endParaRPr lang="ja-JP" sz="700" kern="100" dirty="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endParaRPr>
                    </a:p>
                    <a:p>
                      <a:pPr algn="l"/>
                      <a:r>
                        <a:rPr lang="ja-JP" sz="600" kern="100" dirty="0">
                          <a:solidFill>
                            <a:srgbClr val="000000"/>
                          </a:solidFill>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農林水産業の推進</a:t>
                      </a:r>
                      <a:endParaRPr lang="ja-JP" sz="700" kern="100" dirty="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endParaRPr>
                    </a:p>
                  </a:txBody>
                  <a:tcPr marL="21660" marR="216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FD3"/>
                    </a:solidFill>
                  </a:tcPr>
                </a:tc>
                <a:tc rowSpan="4">
                  <a:txBody>
                    <a:bodyPr/>
                    <a:lstStyle/>
                    <a:p>
                      <a:pPr algn="just"/>
                      <a:r>
                        <a:rPr lang="en-US" sz="600" kern="10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 </a:t>
                      </a:r>
                      <a:endParaRPr lang="ja-JP" sz="700" kern="10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endParaRPr>
                    </a:p>
                  </a:txBody>
                  <a:tcPr marL="21660" marR="216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marL="133350" indent="-133350" algn="l"/>
                      <a:r>
                        <a:rPr lang="ja-JP" sz="600" kern="100" dirty="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①</a:t>
                      </a:r>
                      <a:r>
                        <a:rPr lang="en-US" altLang="ja-JP" sz="600" kern="100" dirty="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 </a:t>
                      </a:r>
                      <a:r>
                        <a:rPr lang="ja-JP" altLang="en-US" sz="600" kern="100" dirty="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豊かな森・海づくりの推進</a:t>
                      </a:r>
                      <a:endParaRPr lang="ja-JP" sz="600" kern="100" dirty="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endParaRPr>
                    </a:p>
                  </a:txBody>
                  <a:tcPr marL="21660" marR="216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4">
                  <a:txBody>
                    <a:bodyPr/>
                    <a:lstStyle/>
                    <a:p>
                      <a:pPr marL="127000" indent="-127000" algn="l"/>
                      <a:r>
                        <a:rPr lang="en-US" sz="600" kern="100" dirty="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 </a:t>
                      </a:r>
                      <a:endParaRPr lang="ja-JP" sz="600" kern="100" dirty="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endParaRPr>
                    </a:p>
                  </a:txBody>
                  <a:tcPr marL="21660" marR="216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marL="127000" indent="-127000" algn="l"/>
                      <a:r>
                        <a:rPr lang="en-US" altLang="ja-JP" sz="600" kern="100" dirty="0">
                          <a:effectLst/>
                          <a:latin typeface="UD デジタル 教科書体 NP" panose="02020400000000000000" pitchFamily="18" charset="-128"/>
                          <a:ea typeface="UD デジタル 教科書体 NP" panose="02020400000000000000" pitchFamily="18" charset="-128"/>
                          <a:cs typeface="Cambria Math" panose="02040503050406030204" pitchFamily="18" charset="0"/>
                        </a:rPr>
                        <a:t>▷</a:t>
                      </a:r>
                      <a:r>
                        <a:rPr lang="en-US" altLang="ja-JP" sz="600" kern="100" dirty="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 </a:t>
                      </a:r>
                      <a:r>
                        <a:rPr lang="ja-JP" altLang="ja-JP" sz="600" kern="100" dirty="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森林整備事業</a:t>
                      </a:r>
                    </a:p>
                    <a:p>
                      <a:pPr marL="127000" indent="-127000" algn="l"/>
                      <a:r>
                        <a:rPr lang="en-US" altLang="ja-JP" sz="600" kern="100" dirty="0">
                          <a:effectLst/>
                          <a:latin typeface="UD デジタル 教科書体 NP" panose="02020400000000000000" pitchFamily="18" charset="-128"/>
                          <a:ea typeface="UD デジタル 教科書体 NP" panose="02020400000000000000" pitchFamily="18" charset="-128"/>
                          <a:cs typeface="Cambria Math" panose="02040503050406030204" pitchFamily="18" charset="0"/>
                        </a:rPr>
                        <a:t>▷</a:t>
                      </a:r>
                      <a:r>
                        <a:rPr lang="en-US" altLang="ja-JP" sz="600" kern="100" dirty="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 </a:t>
                      </a:r>
                      <a:r>
                        <a:rPr lang="ja-JP" altLang="ja-JP" sz="600" kern="100" dirty="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林業担い手育成</a:t>
                      </a:r>
                      <a:endParaRPr lang="en-US" altLang="ja-JP" sz="600" kern="100" dirty="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endParaRPr>
                    </a:p>
                  </a:txBody>
                  <a:tcPr marL="21660" marR="216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84426405"/>
                  </a:ext>
                </a:extLst>
              </a:tr>
              <a:tr h="360000">
                <a:tc vMerge="1">
                  <a:txBody>
                    <a:bodyPr/>
                    <a:lstStyle/>
                    <a:p>
                      <a:endParaRPr kumimoji="1" lang="ja-JP" altLang="en-US"/>
                    </a:p>
                  </a:txBody>
                  <a:tcPr/>
                </a:tc>
                <a:tc vMerge="1">
                  <a:txBody>
                    <a:bodyPr/>
                    <a:lstStyle/>
                    <a:p>
                      <a:endParaRPr kumimoji="1" lang="ja-JP" altLang="en-US"/>
                    </a:p>
                  </a:txBody>
                  <a:tcPr/>
                </a:tc>
                <a:tc>
                  <a:txBody>
                    <a:bodyPr/>
                    <a:lstStyle/>
                    <a:p>
                      <a:pPr marL="133350" indent="-133350" algn="l"/>
                      <a:r>
                        <a:rPr lang="ja-JP" altLang="en-US" sz="600" kern="100" dirty="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② </a:t>
                      </a:r>
                      <a:r>
                        <a:rPr lang="ja-JP" sz="600" kern="100" dirty="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環境に配慮した農林水産業</a:t>
                      </a:r>
                      <a:endParaRPr lang="en-US" altLang="ja-JP" sz="600" kern="100" dirty="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endParaRPr>
                    </a:p>
                    <a:p>
                      <a:pPr marL="133350" indent="-133350" algn="l"/>
                      <a:r>
                        <a:rPr lang="ja-JP" altLang="en-US" sz="600" kern="100" dirty="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　 </a:t>
                      </a:r>
                      <a:r>
                        <a:rPr lang="ja-JP" sz="600" kern="100" dirty="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の推進</a:t>
                      </a:r>
                    </a:p>
                  </a:txBody>
                  <a:tcPr marL="21660" marR="216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kumimoji="1" lang="ja-JP" altLang="en-US"/>
                    </a:p>
                  </a:txBody>
                  <a:tcPr/>
                </a:tc>
                <a:tc>
                  <a:txBody>
                    <a:bodyPr/>
                    <a:lstStyle/>
                    <a:p>
                      <a:pPr marL="127000" indent="-127000" algn="l"/>
                      <a:r>
                        <a:rPr lang="en-US" sz="600" kern="100" dirty="0">
                          <a:effectLst/>
                          <a:latin typeface="UD デジタル 教科書体 NP" panose="02020400000000000000" pitchFamily="18" charset="-128"/>
                          <a:ea typeface="UD デジタル 教科書体 NP" panose="02020400000000000000" pitchFamily="18" charset="-128"/>
                          <a:cs typeface="Cambria Math" panose="02040503050406030204" pitchFamily="18" charset="0"/>
                        </a:rPr>
                        <a:t>▷</a:t>
                      </a:r>
                      <a:r>
                        <a:rPr lang="en-US" sz="600" kern="100" dirty="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 </a:t>
                      </a:r>
                      <a:r>
                        <a:rPr lang="ja-JP" sz="600" kern="100" dirty="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環境保全型農業の推進</a:t>
                      </a:r>
                    </a:p>
                    <a:p>
                      <a:pPr marL="127000" indent="-127000" algn="l"/>
                      <a:r>
                        <a:rPr lang="en-US" sz="600" kern="100" dirty="0">
                          <a:effectLst/>
                          <a:latin typeface="UD デジタル 教科書体 NP" panose="02020400000000000000" pitchFamily="18" charset="-128"/>
                          <a:ea typeface="UD デジタル 教科書体 NP" panose="02020400000000000000" pitchFamily="18" charset="-128"/>
                          <a:cs typeface="Cambria Math" panose="02040503050406030204" pitchFamily="18" charset="0"/>
                        </a:rPr>
                        <a:t>▷</a:t>
                      </a:r>
                      <a:r>
                        <a:rPr lang="en-US" sz="600" kern="100" dirty="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 </a:t>
                      </a:r>
                      <a:r>
                        <a:rPr lang="ja-JP" sz="600" kern="100" dirty="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家畜排せつ物の有効活用</a:t>
                      </a:r>
                    </a:p>
                  </a:txBody>
                  <a:tcPr marL="21660" marR="216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35763684"/>
                  </a:ext>
                </a:extLst>
              </a:tr>
              <a:tr h="360000">
                <a:tc vMerge="1">
                  <a:txBody>
                    <a:bodyPr/>
                    <a:lstStyle/>
                    <a:p>
                      <a:endParaRPr kumimoji="1" lang="ja-JP" altLang="en-US"/>
                    </a:p>
                  </a:txBody>
                  <a:tcPr/>
                </a:tc>
                <a:tc vMerge="1">
                  <a:txBody>
                    <a:bodyPr/>
                    <a:lstStyle/>
                    <a:p>
                      <a:endParaRPr kumimoji="1" lang="ja-JP" altLang="en-US"/>
                    </a:p>
                  </a:txBody>
                  <a:tcPr/>
                </a:tc>
                <a:tc>
                  <a:txBody>
                    <a:bodyPr/>
                    <a:lstStyle/>
                    <a:p>
                      <a:pPr marL="133350" indent="-133350" algn="l"/>
                      <a:r>
                        <a:rPr lang="ja-JP" sz="600" kern="100" dirty="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③</a:t>
                      </a:r>
                      <a:r>
                        <a:rPr lang="en-US" altLang="ja-JP" sz="600" kern="100" dirty="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 </a:t>
                      </a:r>
                      <a:r>
                        <a:rPr lang="ja-JP" altLang="en-US" sz="600" kern="100" dirty="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節水等の推進</a:t>
                      </a:r>
                      <a:endParaRPr lang="ja-JP" sz="600" kern="100" dirty="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endParaRPr>
                    </a:p>
                  </a:txBody>
                  <a:tcPr marL="21660" marR="216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kumimoji="1" lang="ja-JP" altLang="en-US"/>
                    </a:p>
                  </a:txBody>
                  <a:tcPr/>
                </a:tc>
                <a:tc>
                  <a:txBody>
                    <a:bodyPr/>
                    <a:lstStyle/>
                    <a:p>
                      <a:pPr marL="127000" indent="-127000" algn="l"/>
                      <a:r>
                        <a:rPr lang="en-US" altLang="ja-JP" sz="600" kern="100" dirty="0">
                          <a:effectLst/>
                          <a:latin typeface="UD デジタル 教科書体 NP" panose="02020400000000000000" pitchFamily="18" charset="-128"/>
                          <a:ea typeface="UD デジタル 教科書体 NP" panose="02020400000000000000" pitchFamily="18" charset="-128"/>
                          <a:cs typeface="Cambria Math" panose="02040503050406030204" pitchFamily="18" charset="0"/>
                        </a:rPr>
                        <a:t>▷</a:t>
                      </a:r>
                      <a:r>
                        <a:rPr lang="ja-JP" altLang="en-US" sz="600" kern="100" dirty="0">
                          <a:effectLst/>
                          <a:latin typeface="UD デジタル 教科書体 NP" panose="02020400000000000000" pitchFamily="18" charset="-128"/>
                          <a:ea typeface="UD デジタル 教科書体 NP" panose="02020400000000000000" pitchFamily="18" charset="-128"/>
                          <a:cs typeface="Cambria Math" panose="02040503050406030204" pitchFamily="18" charset="0"/>
                        </a:rPr>
                        <a:t> </a:t>
                      </a:r>
                      <a:r>
                        <a:rPr lang="ja-JP" altLang="en-US" sz="600" kern="100" dirty="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水資源保全意識の高揚</a:t>
                      </a:r>
                      <a:endParaRPr lang="en-US" altLang="ja-JP" sz="600" kern="100" dirty="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endParaRPr>
                    </a:p>
                    <a:p>
                      <a:pPr marL="127000" indent="-127000" algn="l"/>
                      <a:r>
                        <a:rPr lang="en-US" altLang="ja-JP" sz="600" kern="100" dirty="0">
                          <a:effectLst/>
                          <a:latin typeface="UD デジタル 教科書体 NP" panose="02020400000000000000" pitchFamily="18" charset="-128"/>
                          <a:ea typeface="UD デジタル 教科書体 NP" panose="02020400000000000000" pitchFamily="18" charset="-128"/>
                          <a:cs typeface="Cambria Math" panose="02040503050406030204" pitchFamily="18" charset="0"/>
                        </a:rPr>
                        <a:t>▷</a:t>
                      </a:r>
                      <a:r>
                        <a:rPr lang="en-US" altLang="ja-JP" sz="600" kern="100" dirty="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 </a:t>
                      </a:r>
                      <a:r>
                        <a:rPr lang="ja-JP" altLang="ja-JP" sz="600" kern="100" dirty="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雨水有効活用の促進</a:t>
                      </a:r>
                    </a:p>
                  </a:txBody>
                  <a:tcPr marL="21660" marR="216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67807431"/>
                  </a:ext>
                </a:extLst>
              </a:tr>
              <a:tr h="360000">
                <a:tc vMerge="1">
                  <a:txBody>
                    <a:bodyPr/>
                    <a:lstStyle/>
                    <a:p>
                      <a:endParaRPr kumimoji="1" lang="ja-JP" altLang="en-US"/>
                    </a:p>
                  </a:txBody>
                  <a:tcPr/>
                </a:tc>
                <a:tc vMerge="1">
                  <a:txBody>
                    <a:bodyPr/>
                    <a:lstStyle/>
                    <a:p>
                      <a:endParaRPr kumimoji="1" lang="ja-JP" altLang="en-US"/>
                    </a:p>
                  </a:txBody>
                  <a:tcPr/>
                </a:tc>
                <a:tc>
                  <a:txBody>
                    <a:bodyPr/>
                    <a:lstStyle/>
                    <a:p>
                      <a:pPr marL="133350" indent="-133350" algn="l"/>
                      <a:r>
                        <a:rPr lang="ja-JP" sz="600" kern="100" dirty="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④</a:t>
                      </a:r>
                      <a:r>
                        <a:rPr lang="en-US" altLang="ja-JP" sz="600" kern="100" dirty="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 </a:t>
                      </a:r>
                      <a:r>
                        <a:rPr lang="ja-JP" sz="600" kern="100" dirty="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都市緑化の普及促進</a:t>
                      </a:r>
                    </a:p>
                  </a:txBody>
                  <a:tcPr marL="21660" marR="216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kumimoji="1" lang="ja-JP" altLang="en-US"/>
                    </a:p>
                  </a:txBody>
                  <a:tcPr/>
                </a:tc>
                <a:tc>
                  <a:txBody>
                    <a:bodyPr/>
                    <a:lstStyle/>
                    <a:p>
                      <a:pPr marL="127000" indent="-127000" algn="l"/>
                      <a:r>
                        <a:rPr lang="en-US" sz="600" kern="100" dirty="0">
                          <a:effectLst/>
                          <a:latin typeface="UD デジタル 教科書体 NP" panose="02020400000000000000" pitchFamily="18" charset="-128"/>
                          <a:ea typeface="UD デジタル 教科書体 NP" panose="02020400000000000000" pitchFamily="18" charset="-128"/>
                          <a:cs typeface="Cambria Math" panose="02040503050406030204" pitchFamily="18" charset="0"/>
                        </a:rPr>
                        <a:t>▷</a:t>
                      </a:r>
                      <a:r>
                        <a:rPr lang="en-US" sz="600" kern="100" dirty="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 </a:t>
                      </a:r>
                      <a:r>
                        <a:rPr lang="ja-JP" altLang="en-US" sz="600" kern="100" dirty="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民有地の緑化支援</a:t>
                      </a:r>
                      <a:endParaRPr lang="ja-JP" altLang="ja-JP" sz="600" kern="100" dirty="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endParaRPr>
                    </a:p>
                    <a:p>
                      <a:pPr marL="127000" marR="0" lvl="0" indent="-127000" algn="l" defTabSz="914400" rtl="0" eaLnBrk="1" fontAlgn="auto" latinLnBrk="0" hangingPunct="1">
                        <a:lnSpc>
                          <a:spcPct val="100000"/>
                        </a:lnSpc>
                        <a:spcBef>
                          <a:spcPts val="0"/>
                        </a:spcBef>
                        <a:spcAft>
                          <a:spcPts val="0"/>
                        </a:spcAft>
                        <a:buClrTx/>
                        <a:buSzTx/>
                        <a:buFontTx/>
                        <a:buNone/>
                        <a:tabLst/>
                        <a:defRPr/>
                      </a:pPr>
                      <a:r>
                        <a:rPr lang="en-US" altLang="ja-JP" sz="600" kern="100" dirty="0">
                          <a:effectLst/>
                          <a:latin typeface="UD デジタル 教科書体 NP" panose="02020400000000000000" pitchFamily="18" charset="-128"/>
                          <a:ea typeface="UD デジタル 教科書体 NP" panose="02020400000000000000" pitchFamily="18" charset="-128"/>
                          <a:cs typeface="Cambria Math" panose="02040503050406030204" pitchFamily="18" charset="0"/>
                        </a:rPr>
                        <a:t>▷</a:t>
                      </a:r>
                      <a:r>
                        <a:rPr lang="en-US" altLang="ja-JP" sz="600" kern="100" dirty="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 </a:t>
                      </a:r>
                      <a:r>
                        <a:rPr lang="ja-JP" altLang="en-US" sz="600" kern="100" dirty="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緑化意識の高揚</a:t>
                      </a:r>
                      <a:endParaRPr lang="ja-JP" altLang="ja-JP" sz="600" kern="100" dirty="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endParaRPr>
                    </a:p>
                  </a:txBody>
                  <a:tcPr marL="21660" marR="216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03992322"/>
                  </a:ext>
                </a:extLst>
              </a:tr>
              <a:tr h="72000">
                <a:tc>
                  <a:txBody>
                    <a:bodyPr/>
                    <a:lstStyle/>
                    <a:p>
                      <a:pPr algn="l"/>
                      <a:r>
                        <a:rPr lang="en-US" sz="300" kern="10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 </a:t>
                      </a:r>
                      <a:endParaRPr lang="ja-JP" sz="700" kern="10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endParaRPr>
                    </a:p>
                  </a:txBody>
                  <a:tcPr marL="21660" marR="2166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r>
                        <a:rPr lang="en-US" sz="300" kern="10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 </a:t>
                      </a:r>
                      <a:endParaRPr lang="ja-JP" sz="700" kern="10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endParaRPr>
                    </a:p>
                  </a:txBody>
                  <a:tcPr marL="21660" marR="21660" marT="0" marB="0" anchor="ctr">
                    <a:lnL>
                      <a:noFill/>
                    </a:lnL>
                    <a:lnR>
                      <a:noFill/>
                    </a:lnR>
                    <a:lnT>
                      <a:noFill/>
                    </a:lnT>
                    <a:lnB>
                      <a:noFill/>
                    </a:lnB>
                    <a:noFill/>
                  </a:tcPr>
                </a:tc>
                <a:tc>
                  <a:txBody>
                    <a:bodyPr/>
                    <a:lstStyle/>
                    <a:p>
                      <a:pPr marL="63500" indent="-63500" algn="l"/>
                      <a:r>
                        <a:rPr lang="en-US" sz="600" kern="100" dirty="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 </a:t>
                      </a:r>
                      <a:endParaRPr lang="ja-JP" sz="600" kern="100" dirty="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endParaRPr>
                    </a:p>
                  </a:txBody>
                  <a:tcPr marL="21660" marR="2166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r>
                        <a:rPr lang="en-US" sz="600" kern="10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 </a:t>
                      </a:r>
                      <a:endParaRPr lang="ja-JP" sz="600" kern="10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endParaRPr>
                    </a:p>
                  </a:txBody>
                  <a:tcPr marL="21660" marR="21660" marT="0" marB="0" anchor="ctr">
                    <a:lnL>
                      <a:noFill/>
                    </a:lnL>
                    <a:lnR>
                      <a:noFill/>
                    </a:lnR>
                    <a:lnT>
                      <a:noFill/>
                    </a:lnT>
                    <a:lnB>
                      <a:noFill/>
                    </a:lnB>
                    <a:noFill/>
                  </a:tcPr>
                </a:tc>
                <a:tc>
                  <a:txBody>
                    <a:bodyPr/>
                    <a:lstStyle/>
                    <a:p>
                      <a:pPr algn="l"/>
                      <a:r>
                        <a:rPr lang="en-US" sz="600" kern="100" dirty="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 </a:t>
                      </a:r>
                      <a:endParaRPr lang="ja-JP" sz="600" kern="100" dirty="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endParaRPr>
                    </a:p>
                  </a:txBody>
                  <a:tcPr marL="21660" marR="2166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1503852"/>
                  </a:ext>
                </a:extLst>
              </a:tr>
              <a:tr h="360000">
                <a:tc rowSpan="2">
                  <a:txBody>
                    <a:bodyPr/>
                    <a:lstStyle/>
                    <a:p>
                      <a:pPr algn="l"/>
                      <a:r>
                        <a:rPr lang="ja-JP" sz="600" kern="100" dirty="0">
                          <a:solidFill>
                            <a:srgbClr val="000000"/>
                          </a:solidFill>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基本方針</a:t>
                      </a:r>
                      <a:r>
                        <a:rPr lang="en-US" sz="600" kern="100" dirty="0">
                          <a:solidFill>
                            <a:srgbClr val="000000"/>
                          </a:solidFill>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5</a:t>
                      </a:r>
                      <a:endParaRPr lang="ja-JP" sz="700" kern="100" dirty="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endParaRPr>
                    </a:p>
                    <a:p>
                      <a:pPr algn="l"/>
                      <a:r>
                        <a:rPr lang="ja-JP" sz="600" kern="100" dirty="0">
                          <a:solidFill>
                            <a:srgbClr val="000000"/>
                          </a:solidFill>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脱炭素につながる行動変容の促進と環境投資の推進</a:t>
                      </a:r>
                      <a:endParaRPr lang="ja-JP" sz="700" kern="100" dirty="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endParaRPr>
                    </a:p>
                  </a:txBody>
                  <a:tcPr marL="21660" marR="216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DED1"/>
                    </a:solidFill>
                  </a:tcPr>
                </a:tc>
                <a:tc rowSpan="2">
                  <a:txBody>
                    <a:bodyPr/>
                    <a:lstStyle/>
                    <a:p>
                      <a:pPr algn="just"/>
                      <a:r>
                        <a:rPr lang="en-US" sz="600" kern="10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 </a:t>
                      </a:r>
                      <a:endParaRPr lang="ja-JP" sz="700" kern="10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endParaRPr>
                    </a:p>
                  </a:txBody>
                  <a:tcPr marL="21660" marR="216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marL="133350" indent="-133350" algn="l"/>
                      <a:r>
                        <a:rPr lang="ja-JP" sz="600" kern="100" dirty="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①</a:t>
                      </a:r>
                      <a:r>
                        <a:rPr lang="en-US" altLang="ja-JP" sz="600" kern="100" dirty="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 </a:t>
                      </a:r>
                      <a:r>
                        <a:rPr lang="ja-JP" sz="600" kern="100" dirty="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脱炭素につながるライフ</a:t>
                      </a:r>
                      <a:endParaRPr lang="en-US" altLang="ja-JP" sz="600" kern="100" dirty="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endParaRPr>
                    </a:p>
                    <a:p>
                      <a:pPr marL="133350" indent="-133350" algn="l"/>
                      <a:r>
                        <a:rPr lang="ja-JP" altLang="en-US" sz="600" kern="100" dirty="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　</a:t>
                      </a:r>
                      <a:r>
                        <a:rPr lang="en-US" altLang="ja-JP" sz="600" kern="100" dirty="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 </a:t>
                      </a:r>
                      <a:r>
                        <a:rPr lang="ja-JP" sz="600" kern="100" dirty="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スタイルの普及促進</a:t>
                      </a:r>
                    </a:p>
                  </a:txBody>
                  <a:tcPr marL="21660" marR="216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27000" indent="-127000" algn="l"/>
                      <a:r>
                        <a:rPr lang="en-US" sz="600" kern="100" dirty="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 </a:t>
                      </a:r>
                      <a:endParaRPr lang="ja-JP" sz="600" kern="100" dirty="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endParaRPr>
                    </a:p>
                  </a:txBody>
                  <a:tcPr marL="21660" marR="216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marL="127000" indent="-127000" algn="l"/>
                      <a:r>
                        <a:rPr lang="en-US" sz="600" kern="100" dirty="0">
                          <a:effectLst/>
                          <a:latin typeface="UD デジタル 教科書体 NP" panose="02020400000000000000" pitchFamily="18" charset="-128"/>
                          <a:ea typeface="UD デジタル 教科書体 NP" panose="02020400000000000000" pitchFamily="18" charset="-128"/>
                          <a:cs typeface="Cambria Math" panose="02040503050406030204" pitchFamily="18" charset="0"/>
                        </a:rPr>
                        <a:t>▷</a:t>
                      </a:r>
                      <a:r>
                        <a:rPr lang="en-US" sz="600" kern="100" dirty="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 </a:t>
                      </a:r>
                      <a:r>
                        <a:rPr lang="ja-JP" sz="600" kern="100" dirty="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環境教育の推進</a:t>
                      </a:r>
                    </a:p>
                    <a:p>
                      <a:pPr marL="127000" indent="-127000" algn="l"/>
                      <a:r>
                        <a:rPr lang="en-US" sz="600" kern="100" dirty="0">
                          <a:effectLst/>
                          <a:latin typeface="UD デジタル 教科書体 NP" panose="02020400000000000000" pitchFamily="18" charset="-128"/>
                          <a:ea typeface="UD デジタル 教科書体 NP" panose="02020400000000000000" pitchFamily="18" charset="-128"/>
                          <a:cs typeface="Cambria Math" panose="02040503050406030204" pitchFamily="18" charset="0"/>
                        </a:rPr>
                        <a:t>▷ </a:t>
                      </a:r>
                      <a:r>
                        <a:rPr lang="ja-JP" sz="600" kern="100" dirty="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農林水産物の地産地消の推進</a:t>
                      </a:r>
                    </a:p>
                  </a:txBody>
                  <a:tcPr marL="21660" marR="216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05571601"/>
                  </a:ext>
                </a:extLst>
              </a:tr>
              <a:tr h="360000">
                <a:tc vMerge="1">
                  <a:txBody>
                    <a:bodyPr/>
                    <a:lstStyle/>
                    <a:p>
                      <a:endParaRPr kumimoji="1" lang="ja-JP" altLang="en-US"/>
                    </a:p>
                  </a:txBody>
                  <a:tcPr/>
                </a:tc>
                <a:tc vMerge="1">
                  <a:txBody>
                    <a:bodyPr/>
                    <a:lstStyle/>
                    <a:p>
                      <a:endParaRPr kumimoji="1" lang="ja-JP" altLang="en-US"/>
                    </a:p>
                  </a:txBody>
                  <a:tcPr/>
                </a:tc>
                <a:tc>
                  <a:txBody>
                    <a:bodyPr/>
                    <a:lstStyle/>
                    <a:p>
                      <a:pPr marL="133350" indent="-133350" algn="l"/>
                      <a:r>
                        <a:rPr lang="ja-JP" altLang="en-US" sz="600" kern="100" dirty="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② 脱炭素経営・ビジネスの</a:t>
                      </a:r>
                      <a:endParaRPr lang="en-US" altLang="ja-JP" sz="600" kern="100" dirty="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endParaRPr>
                    </a:p>
                    <a:p>
                      <a:pPr marL="133350" indent="-133350" algn="l"/>
                      <a:r>
                        <a:rPr lang="ja-JP" altLang="en-US" sz="600" kern="100" dirty="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　 普及促進</a:t>
                      </a:r>
                      <a:endParaRPr lang="ja-JP" altLang="ja-JP" sz="600" kern="100" dirty="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endParaRPr>
                    </a:p>
                  </a:txBody>
                  <a:tcPr marL="21660" marR="216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27000" indent="-127000" algn="l"/>
                      <a:r>
                        <a:rPr lang="en-US" sz="600" kern="100" dirty="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 </a:t>
                      </a:r>
                      <a:endParaRPr lang="ja-JP" sz="600" kern="100" dirty="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endParaRPr>
                    </a:p>
                  </a:txBody>
                  <a:tcPr marL="21660" marR="216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marL="127000" indent="-127000" algn="l"/>
                      <a:r>
                        <a:rPr lang="en-US" sz="600" kern="100" dirty="0">
                          <a:effectLst/>
                          <a:latin typeface="UD デジタル 教科書体 NP" panose="02020400000000000000" pitchFamily="18" charset="-128"/>
                          <a:ea typeface="UD デジタル 教科書体 NP" panose="02020400000000000000" pitchFamily="18" charset="-128"/>
                          <a:cs typeface="Cambria Math" panose="02040503050406030204" pitchFamily="18" charset="0"/>
                        </a:rPr>
                        <a:t>▷ </a:t>
                      </a:r>
                      <a:r>
                        <a:rPr lang="ja-JP" sz="600" kern="100" dirty="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脱炭素</a:t>
                      </a:r>
                      <a:r>
                        <a:rPr lang="ja-JP" altLang="en-US" sz="600" kern="100" dirty="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経営</a:t>
                      </a:r>
                      <a:r>
                        <a:rPr lang="ja-JP" sz="600" kern="100" dirty="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の意識醸成・普及促進</a:t>
                      </a:r>
                    </a:p>
                    <a:p>
                      <a:pPr marL="127000" indent="-127000" algn="l"/>
                      <a:r>
                        <a:rPr lang="en-US" sz="600" kern="100" dirty="0">
                          <a:effectLst/>
                          <a:latin typeface="UD デジタル 教科書体 NP" panose="02020400000000000000" pitchFamily="18" charset="-128"/>
                          <a:ea typeface="UD デジタル 教科書体 NP" panose="02020400000000000000" pitchFamily="18" charset="-128"/>
                          <a:cs typeface="Cambria Math" panose="02040503050406030204" pitchFamily="18" charset="0"/>
                        </a:rPr>
                        <a:t>▷ </a:t>
                      </a:r>
                      <a:r>
                        <a:rPr lang="ja-JP" sz="600" kern="100" dirty="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脱炭素関連技術・産業の育成支援</a:t>
                      </a:r>
                    </a:p>
                  </a:txBody>
                  <a:tcPr marL="21660" marR="216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93451390"/>
                  </a:ext>
                </a:extLst>
              </a:tr>
            </a:tbl>
          </a:graphicData>
        </a:graphic>
      </p:graphicFrame>
      <p:sp>
        <p:nvSpPr>
          <p:cNvPr id="20" name="テキスト ボックス 19">
            <a:extLst>
              <a:ext uri="{FF2B5EF4-FFF2-40B4-BE49-F238E27FC236}">
                <a16:creationId xmlns:a16="http://schemas.microsoft.com/office/drawing/2014/main" id="{8821BBCA-AE57-FCB3-EFB6-04D9542FE8D8}"/>
              </a:ext>
            </a:extLst>
          </p:cNvPr>
          <p:cNvSpPr txBox="1"/>
          <p:nvPr/>
        </p:nvSpPr>
        <p:spPr>
          <a:xfrm>
            <a:off x="200025" y="351861"/>
            <a:ext cx="4140000" cy="230832"/>
          </a:xfrm>
          <a:prstGeom prst="rect">
            <a:avLst/>
          </a:prstGeom>
          <a:solidFill>
            <a:srgbClr val="00B050"/>
          </a:solidFill>
        </p:spPr>
        <p:txBody>
          <a:bodyPr wrap="square" rtlCol="0">
            <a:spAutoFit/>
          </a:bodyPr>
          <a:lstStyle/>
          <a:p>
            <a:pPr>
              <a:defRPr/>
            </a:pPr>
            <a:r>
              <a:rPr kumimoji="1" lang="ja-JP" altLang="en-US" sz="900" b="1" dirty="0">
                <a:solidFill>
                  <a:schemeClr val="bg1"/>
                </a:solidFill>
                <a:latin typeface="UD デジタル 教科書体 NP" panose="02020400000000000000" pitchFamily="18" charset="-128"/>
                <a:ea typeface="UD デジタル 教科書体 NP" panose="02020400000000000000" pitchFamily="18" charset="-128"/>
              </a:rPr>
              <a:t>第５章　目標達成に向けた取組</a:t>
            </a:r>
          </a:p>
        </p:txBody>
      </p:sp>
      <p:sp>
        <p:nvSpPr>
          <p:cNvPr id="24" name="正方形/長方形 23">
            <a:extLst>
              <a:ext uri="{FF2B5EF4-FFF2-40B4-BE49-F238E27FC236}">
                <a16:creationId xmlns:a16="http://schemas.microsoft.com/office/drawing/2014/main" id="{68BC8202-EE99-ECEE-EB18-3CC18988CFCC}"/>
              </a:ext>
            </a:extLst>
          </p:cNvPr>
          <p:cNvSpPr/>
          <p:nvPr/>
        </p:nvSpPr>
        <p:spPr>
          <a:xfrm>
            <a:off x="200025" y="835561"/>
            <a:ext cx="4251109" cy="198143"/>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750" dirty="0">
                <a:solidFill>
                  <a:schemeClr val="tx1"/>
                </a:solidFill>
                <a:latin typeface="UD デジタル 教科書体 NP" panose="02020400000000000000" pitchFamily="18" charset="-128"/>
                <a:ea typeface="UD デジタル 教科書体 NP" panose="02020400000000000000" pitchFamily="18" charset="-128"/>
              </a:rPr>
              <a:t>◇５つの基本方針、１３の対策、６３の施策で構成</a:t>
            </a:r>
          </a:p>
        </p:txBody>
      </p:sp>
      <p:sp>
        <p:nvSpPr>
          <p:cNvPr id="25" name="正方形/長方形 24">
            <a:extLst>
              <a:ext uri="{FF2B5EF4-FFF2-40B4-BE49-F238E27FC236}">
                <a16:creationId xmlns:a16="http://schemas.microsoft.com/office/drawing/2014/main" id="{4BD5C5A5-352C-113D-98EA-A07A9E4F1BA9}"/>
              </a:ext>
            </a:extLst>
          </p:cNvPr>
          <p:cNvSpPr/>
          <p:nvPr/>
        </p:nvSpPr>
        <p:spPr>
          <a:xfrm>
            <a:off x="200025" y="630739"/>
            <a:ext cx="1244600" cy="23083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chemeClr val="tx1"/>
                </a:solidFill>
                <a:latin typeface="UD デジタル 教科書体 NP" panose="02020400000000000000" pitchFamily="18" charset="-128"/>
                <a:ea typeface="UD デジタル 教科書体 NP" panose="02020400000000000000" pitchFamily="18" charset="-128"/>
              </a:rPr>
              <a:t>基本方針と対策</a:t>
            </a:r>
          </a:p>
        </p:txBody>
      </p:sp>
      <p:sp>
        <p:nvSpPr>
          <p:cNvPr id="4" name="正方形/長方形 3">
            <a:extLst>
              <a:ext uri="{FF2B5EF4-FFF2-40B4-BE49-F238E27FC236}">
                <a16:creationId xmlns:a16="http://schemas.microsoft.com/office/drawing/2014/main" id="{406EAABE-6B49-5F07-83F9-D1F818A25EF9}"/>
              </a:ext>
            </a:extLst>
          </p:cNvPr>
          <p:cNvSpPr/>
          <p:nvPr/>
        </p:nvSpPr>
        <p:spPr>
          <a:xfrm>
            <a:off x="4619047" y="631171"/>
            <a:ext cx="2553441" cy="2304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chemeClr val="tx1"/>
                </a:solidFill>
                <a:latin typeface="UD デジタル 教科書体 NP" panose="02020400000000000000" pitchFamily="18" charset="-128"/>
                <a:ea typeface="UD デジタル 教科書体 NP" panose="02020400000000000000" pitchFamily="18" charset="-128"/>
              </a:rPr>
              <a:t>基本方針ごとの施策実施に関する指標・目標</a:t>
            </a:r>
          </a:p>
        </p:txBody>
      </p:sp>
      <p:graphicFrame>
        <p:nvGraphicFramePr>
          <p:cNvPr id="29" name="表 28">
            <a:extLst>
              <a:ext uri="{FF2B5EF4-FFF2-40B4-BE49-F238E27FC236}">
                <a16:creationId xmlns:a16="http://schemas.microsoft.com/office/drawing/2014/main" id="{A9C04083-4FF5-63AE-7C1A-7A2135A9BEDD}"/>
              </a:ext>
            </a:extLst>
          </p:cNvPr>
          <p:cNvGraphicFramePr>
            <a:graphicFrameLocks noGrp="1"/>
          </p:cNvGraphicFramePr>
          <p:nvPr>
            <p:extLst>
              <p:ext uri="{D42A27DB-BD31-4B8C-83A1-F6EECF244321}">
                <p14:modId xmlns:p14="http://schemas.microsoft.com/office/powerpoint/2010/main" val="1221168348"/>
              </p:ext>
            </p:extLst>
          </p:nvPr>
        </p:nvGraphicFramePr>
        <p:xfrm>
          <a:off x="4650813" y="1718812"/>
          <a:ext cx="4348408" cy="3297538"/>
        </p:xfrm>
        <a:graphic>
          <a:graphicData uri="http://schemas.openxmlformats.org/drawingml/2006/table">
            <a:tbl>
              <a:tblPr firstRow="1" bandRow="1"/>
              <a:tblGrid>
                <a:gridCol w="835587">
                  <a:extLst>
                    <a:ext uri="{9D8B030D-6E8A-4147-A177-3AD203B41FA5}">
                      <a16:colId xmlns:a16="http://schemas.microsoft.com/office/drawing/2014/main" val="2080917511"/>
                    </a:ext>
                  </a:extLst>
                </a:gridCol>
                <a:gridCol w="1112520">
                  <a:extLst>
                    <a:ext uri="{9D8B030D-6E8A-4147-A177-3AD203B41FA5}">
                      <a16:colId xmlns:a16="http://schemas.microsoft.com/office/drawing/2014/main" val="2670534344"/>
                    </a:ext>
                  </a:extLst>
                </a:gridCol>
                <a:gridCol w="883920">
                  <a:extLst>
                    <a:ext uri="{9D8B030D-6E8A-4147-A177-3AD203B41FA5}">
                      <a16:colId xmlns:a16="http://schemas.microsoft.com/office/drawing/2014/main" val="576152108"/>
                    </a:ext>
                  </a:extLst>
                </a:gridCol>
                <a:gridCol w="822961">
                  <a:extLst>
                    <a:ext uri="{9D8B030D-6E8A-4147-A177-3AD203B41FA5}">
                      <a16:colId xmlns:a16="http://schemas.microsoft.com/office/drawing/2014/main" val="2116908562"/>
                    </a:ext>
                  </a:extLst>
                </a:gridCol>
                <a:gridCol w="693420">
                  <a:extLst>
                    <a:ext uri="{9D8B030D-6E8A-4147-A177-3AD203B41FA5}">
                      <a16:colId xmlns:a16="http://schemas.microsoft.com/office/drawing/2014/main" val="766344161"/>
                    </a:ext>
                  </a:extLst>
                </a:gridCol>
              </a:tblGrid>
              <a:tr h="297605">
                <a:tc rowSpan="2">
                  <a:txBody>
                    <a:bodyPr/>
                    <a:lstStyle>
                      <a:lvl1pPr marL="0" algn="l" defTabSz="685800" rtl="0" eaLnBrk="1" latinLnBrk="0" hangingPunct="1">
                        <a:defRPr kumimoji="1" sz="1350" b="1" kern="1200">
                          <a:solidFill>
                            <a:schemeClr val="lt1"/>
                          </a:solidFill>
                          <a:latin typeface="Calibri" panose="020F0502020204030204"/>
                        </a:defRPr>
                      </a:lvl1pPr>
                      <a:lvl2pPr marL="342900" algn="l" defTabSz="685800" rtl="0" eaLnBrk="1" latinLnBrk="0" hangingPunct="1">
                        <a:defRPr kumimoji="1" sz="1350" b="1" kern="1200">
                          <a:solidFill>
                            <a:schemeClr val="lt1"/>
                          </a:solidFill>
                          <a:latin typeface="Calibri" panose="020F0502020204030204"/>
                        </a:defRPr>
                      </a:lvl2pPr>
                      <a:lvl3pPr marL="685800" algn="l" defTabSz="685800" rtl="0" eaLnBrk="1" latinLnBrk="0" hangingPunct="1">
                        <a:defRPr kumimoji="1" sz="1350" b="1" kern="1200">
                          <a:solidFill>
                            <a:schemeClr val="lt1"/>
                          </a:solidFill>
                          <a:latin typeface="Calibri" panose="020F0502020204030204"/>
                        </a:defRPr>
                      </a:lvl3pPr>
                      <a:lvl4pPr marL="1028700" algn="l" defTabSz="685800" rtl="0" eaLnBrk="1" latinLnBrk="0" hangingPunct="1">
                        <a:defRPr kumimoji="1" sz="1350" b="1" kern="1200">
                          <a:solidFill>
                            <a:schemeClr val="lt1"/>
                          </a:solidFill>
                          <a:latin typeface="Calibri" panose="020F0502020204030204"/>
                        </a:defRPr>
                      </a:lvl4pPr>
                      <a:lvl5pPr marL="1371600" algn="l" defTabSz="685800" rtl="0" eaLnBrk="1" latinLnBrk="0" hangingPunct="1">
                        <a:defRPr kumimoji="1" sz="1350" b="1" kern="1200">
                          <a:solidFill>
                            <a:schemeClr val="lt1"/>
                          </a:solidFill>
                          <a:latin typeface="Calibri" panose="020F0502020204030204"/>
                        </a:defRPr>
                      </a:lvl5pPr>
                      <a:lvl6pPr marL="1714500" algn="l" defTabSz="685800" rtl="0" eaLnBrk="1" latinLnBrk="0" hangingPunct="1">
                        <a:defRPr kumimoji="1" sz="1350" b="1" kern="1200">
                          <a:solidFill>
                            <a:schemeClr val="lt1"/>
                          </a:solidFill>
                          <a:latin typeface="Calibri" panose="020F0502020204030204"/>
                        </a:defRPr>
                      </a:lvl6pPr>
                      <a:lvl7pPr marL="2057400" algn="l" defTabSz="685800" rtl="0" eaLnBrk="1" latinLnBrk="0" hangingPunct="1">
                        <a:defRPr kumimoji="1" sz="1350" b="1" kern="1200">
                          <a:solidFill>
                            <a:schemeClr val="lt1"/>
                          </a:solidFill>
                          <a:latin typeface="Calibri" panose="020F0502020204030204"/>
                        </a:defRPr>
                      </a:lvl7pPr>
                      <a:lvl8pPr marL="2400300" algn="l" defTabSz="685800" rtl="0" eaLnBrk="1" latinLnBrk="0" hangingPunct="1">
                        <a:defRPr kumimoji="1" sz="1350" b="1" kern="1200">
                          <a:solidFill>
                            <a:schemeClr val="lt1"/>
                          </a:solidFill>
                          <a:latin typeface="Calibri" panose="020F0502020204030204"/>
                        </a:defRPr>
                      </a:lvl8pPr>
                      <a:lvl9pPr marL="2743200" algn="l" defTabSz="685800" rtl="0" eaLnBrk="1" latinLnBrk="0" hangingPunct="1">
                        <a:defRPr kumimoji="1" sz="1350" b="1" kern="1200">
                          <a:solidFill>
                            <a:schemeClr val="lt1"/>
                          </a:solidFill>
                          <a:latin typeface="Calibri" panose="020F0502020204030204"/>
                        </a:defRPr>
                      </a:lvl9pPr>
                    </a:lstStyle>
                    <a:p>
                      <a:pPr algn="ctr"/>
                      <a:r>
                        <a:rPr kumimoji="1" lang="ja-JP" altLang="en-US" sz="700" b="0" dirty="0">
                          <a:solidFill>
                            <a:schemeClr val="tx1"/>
                          </a:solidFill>
                          <a:latin typeface="UD デジタル 教科書体 NK" panose="02020400000000000000" pitchFamily="18" charset="-128"/>
                          <a:ea typeface="UD デジタル 教科書体 NK" panose="02020400000000000000" pitchFamily="18" charset="-128"/>
                        </a:rPr>
                        <a:t>基本方針</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rowSpan="2">
                  <a:txBody>
                    <a:bodyPr/>
                    <a:lstStyle>
                      <a:lvl1pPr marL="0" algn="l" defTabSz="685800" rtl="0" eaLnBrk="1" latinLnBrk="0" hangingPunct="1">
                        <a:defRPr kumimoji="1" sz="1350" b="1" kern="1200">
                          <a:solidFill>
                            <a:schemeClr val="lt1"/>
                          </a:solidFill>
                          <a:latin typeface="Calibri" panose="020F0502020204030204"/>
                        </a:defRPr>
                      </a:lvl1pPr>
                      <a:lvl2pPr marL="342900" algn="l" defTabSz="685800" rtl="0" eaLnBrk="1" latinLnBrk="0" hangingPunct="1">
                        <a:defRPr kumimoji="1" sz="1350" b="1" kern="1200">
                          <a:solidFill>
                            <a:schemeClr val="lt1"/>
                          </a:solidFill>
                          <a:latin typeface="Calibri" panose="020F0502020204030204"/>
                        </a:defRPr>
                      </a:lvl2pPr>
                      <a:lvl3pPr marL="685800" algn="l" defTabSz="685800" rtl="0" eaLnBrk="1" latinLnBrk="0" hangingPunct="1">
                        <a:defRPr kumimoji="1" sz="1350" b="1" kern="1200">
                          <a:solidFill>
                            <a:schemeClr val="lt1"/>
                          </a:solidFill>
                          <a:latin typeface="Calibri" panose="020F0502020204030204"/>
                        </a:defRPr>
                      </a:lvl3pPr>
                      <a:lvl4pPr marL="1028700" algn="l" defTabSz="685800" rtl="0" eaLnBrk="1" latinLnBrk="0" hangingPunct="1">
                        <a:defRPr kumimoji="1" sz="1350" b="1" kern="1200">
                          <a:solidFill>
                            <a:schemeClr val="lt1"/>
                          </a:solidFill>
                          <a:latin typeface="Calibri" panose="020F0502020204030204"/>
                        </a:defRPr>
                      </a:lvl4pPr>
                      <a:lvl5pPr marL="1371600" algn="l" defTabSz="685800" rtl="0" eaLnBrk="1" latinLnBrk="0" hangingPunct="1">
                        <a:defRPr kumimoji="1" sz="1350" b="1" kern="1200">
                          <a:solidFill>
                            <a:schemeClr val="lt1"/>
                          </a:solidFill>
                          <a:latin typeface="Calibri" panose="020F0502020204030204"/>
                        </a:defRPr>
                      </a:lvl5pPr>
                      <a:lvl6pPr marL="1714500" algn="l" defTabSz="685800" rtl="0" eaLnBrk="1" latinLnBrk="0" hangingPunct="1">
                        <a:defRPr kumimoji="1" sz="1350" b="1" kern="1200">
                          <a:solidFill>
                            <a:schemeClr val="lt1"/>
                          </a:solidFill>
                          <a:latin typeface="Calibri" panose="020F0502020204030204"/>
                        </a:defRPr>
                      </a:lvl6pPr>
                      <a:lvl7pPr marL="2057400" algn="l" defTabSz="685800" rtl="0" eaLnBrk="1" latinLnBrk="0" hangingPunct="1">
                        <a:defRPr kumimoji="1" sz="1350" b="1" kern="1200">
                          <a:solidFill>
                            <a:schemeClr val="lt1"/>
                          </a:solidFill>
                          <a:latin typeface="Calibri" panose="020F0502020204030204"/>
                        </a:defRPr>
                      </a:lvl7pPr>
                      <a:lvl8pPr marL="2400300" algn="l" defTabSz="685800" rtl="0" eaLnBrk="1" latinLnBrk="0" hangingPunct="1">
                        <a:defRPr kumimoji="1" sz="1350" b="1" kern="1200">
                          <a:solidFill>
                            <a:schemeClr val="lt1"/>
                          </a:solidFill>
                          <a:latin typeface="Calibri" panose="020F0502020204030204"/>
                        </a:defRPr>
                      </a:lvl8pPr>
                      <a:lvl9pPr marL="2743200" algn="l" defTabSz="685800" rtl="0" eaLnBrk="1" latinLnBrk="0" hangingPunct="1">
                        <a:defRPr kumimoji="1" sz="1350" b="1" kern="1200">
                          <a:solidFill>
                            <a:schemeClr val="lt1"/>
                          </a:solidFill>
                          <a:latin typeface="Calibri" panose="020F0502020204030204"/>
                        </a:defRPr>
                      </a:lvl9pPr>
                    </a:lstStyle>
                    <a:p>
                      <a:pPr algn="ctr"/>
                      <a:r>
                        <a:rPr kumimoji="1" lang="ja-JP" altLang="en-US" sz="700" b="0" dirty="0">
                          <a:solidFill>
                            <a:schemeClr val="tx1"/>
                          </a:solidFill>
                          <a:latin typeface="UD デジタル 教科書体 NK" panose="02020400000000000000" pitchFamily="18" charset="-128"/>
                          <a:ea typeface="UD デジタル 教科書体 NK" panose="02020400000000000000" pitchFamily="18" charset="-128"/>
                        </a:rPr>
                        <a:t>施策の実施に関する指標</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gridSpan="2">
                  <a:txBody>
                    <a:bodyPr/>
                    <a:lstStyle/>
                    <a:p>
                      <a:pPr algn="ctr"/>
                      <a:r>
                        <a:rPr kumimoji="1" lang="ja-JP" altLang="en-US" sz="700" b="0" dirty="0">
                          <a:solidFill>
                            <a:schemeClr val="tx1"/>
                          </a:solidFill>
                          <a:latin typeface="UD デジタル 教科書体 NK" panose="02020400000000000000" pitchFamily="18" charset="-128"/>
                          <a:ea typeface="UD デジタル 教科書体 NK" panose="02020400000000000000" pitchFamily="18" charset="-128"/>
                        </a:rPr>
                        <a:t>都市圏の目標値</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hMerge="1">
                  <a:txBody>
                    <a:bodyPr/>
                    <a:lstStyle/>
                    <a:p>
                      <a:pPr algn="ctr"/>
                      <a:endParaRPr kumimoji="1" lang="ja-JP" altLang="en-US" sz="700" b="0" dirty="0">
                        <a:solidFill>
                          <a:schemeClr val="tx1"/>
                        </a:solidFill>
                        <a:latin typeface="UD デジタル 教科書体 NK" panose="02020400000000000000" pitchFamily="18" charset="-128"/>
                        <a:ea typeface="UD デジタル 教科書体 NK" panose="02020400000000000000" pitchFamily="18" charset="-128"/>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rowSpan="2">
                  <a:txBody>
                    <a:bodyPr/>
                    <a:lstStyle/>
                    <a:p>
                      <a:pPr algn="ctr"/>
                      <a:r>
                        <a:rPr kumimoji="1" lang="ja-JP" altLang="en-US" sz="700" b="0" dirty="0">
                          <a:solidFill>
                            <a:schemeClr val="tx1"/>
                          </a:solidFill>
                          <a:latin typeface="UD デジタル 教科書体 NK" panose="02020400000000000000" pitchFamily="18" charset="-128"/>
                          <a:ea typeface="UD デジタル 教科書体 NK" panose="02020400000000000000" pitchFamily="18" charset="-128"/>
                        </a:rPr>
                        <a:t>検証年度</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97952626"/>
                  </a:ext>
                </a:extLst>
              </a:tr>
              <a:tr h="297605">
                <a:tc vMerge="1">
                  <a:txBody>
                    <a:bodyPr/>
                    <a:lstStyle/>
                    <a:p>
                      <a:endParaRPr kumimoji="1" lang="en-US" altLang="ja-JP" sz="700" b="0" kern="1200" dirty="0">
                        <a:solidFill>
                          <a:schemeClr val="tx1"/>
                        </a:solidFill>
                        <a:effectLst/>
                        <a:latin typeface="UD デジタル 教科書体 NK" panose="02020400000000000000" pitchFamily="18" charset="-128"/>
                        <a:ea typeface="UD デジタル 教科書体 NK" panose="02020400000000000000" pitchFamily="18" charset="-128"/>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kumimoji="1" lang="en-US" altLang="ja-JP" sz="700" b="0" dirty="0">
                        <a:solidFill>
                          <a:schemeClr val="tx1"/>
                        </a:solidFill>
                        <a:latin typeface="UD デジタル 教科書体 NK" panose="02020400000000000000" pitchFamily="18" charset="-128"/>
                        <a:ea typeface="UD デジタル 教科書体 NK" panose="02020400000000000000" pitchFamily="18" charset="-128"/>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700" b="0" dirty="0">
                          <a:solidFill>
                            <a:schemeClr val="tx1"/>
                          </a:solidFill>
                          <a:latin typeface="UD デジタル 教科書体 NK" panose="02020400000000000000" pitchFamily="18" charset="-128"/>
                          <a:ea typeface="UD デジタル 教科書体 NK" panose="02020400000000000000" pitchFamily="18" charset="-128"/>
                        </a:rPr>
                        <a:t>2030</a:t>
                      </a:r>
                      <a:r>
                        <a:rPr kumimoji="1" lang="ja-JP" altLang="en-US" sz="700" b="0" dirty="0">
                          <a:solidFill>
                            <a:schemeClr val="tx1"/>
                          </a:solidFill>
                          <a:latin typeface="UD デジタル 教科書体 NK" panose="02020400000000000000" pitchFamily="18" charset="-128"/>
                          <a:ea typeface="UD デジタル 教科書体 NK" panose="02020400000000000000" pitchFamily="18" charset="-128"/>
                        </a:rPr>
                        <a:t>年</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700" b="0">
                          <a:solidFill>
                            <a:schemeClr val="tx1"/>
                          </a:solidFill>
                          <a:latin typeface="UD デジタル 教科書体 NK" panose="02020400000000000000" pitchFamily="18" charset="-128"/>
                          <a:ea typeface="UD デジタル 教科書体 NK" panose="02020400000000000000" pitchFamily="18" charset="-128"/>
                        </a:rPr>
                        <a:t>2035</a:t>
                      </a:r>
                      <a:r>
                        <a:rPr kumimoji="1" lang="ja-JP" altLang="en-US" sz="700" b="0">
                          <a:solidFill>
                            <a:schemeClr val="tx1"/>
                          </a:solidFill>
                          <a:latin typeface="UD デジタル 教科書体 NK" panose="02020400000000000000" pitchFamily="18" charset="-128"/>
                          <a:ea typeface="UD デジタル 教科書体 NK" panose="02020400000000000000" pitchFamily="18" charset="-128"/>
                        </a:rPr>
                        <a:t>年</a:t>
                      </a:r>
                      <a:endParaRPr kumimoji="1" lang="ja-JP" altLang="en-US" sz="700" b="0" dirty="0">
                        <a:solidFill>
                          <a:schemeClr val="tx1"/>
                        </a:solidFill>
                        <a:latin typeface="UD デジタル 教科書体 NK" panose="02020400000000000000" pitchFamily="18" charset="-128"/>
                        <a:ea typeface="UD デジタル 教科書体 NK" panose="02020400000000000000" pitchFamily="18" charset="-128"/>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vMerge="1">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ja-JP" altLang="en-US" sz="700" b="0" dirty="0">
                        <a:solidFill>
                          <a:schemeClr val="tx1"/>
                        </a:solidFill>
                        <a:latin typeface="UD デジタル 教科書体 NK" panose="02020400000000000000" pitchFamily="18" charset="-128"/>
                        <a:ea typeface="UD デジタル 教科書体 NK" panose="02020400000000000000" pitchFamily="18" charset="-128"/>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91442491"/>
                  </a:ext>
                </a:extLst>
              </a:tr>
              <a:tr h="297605">
                <a:tc rowSpan="2">
                  <a:txBody>
                    <a:bodyPr/>
                    <a:lstStyle>
                      <a:lvl1pPr marL="0" algn="l" defTabSz="685800" rtl="0" eaLnBrk="1" latinLnBrk="0" hangingPunct="1">
                        <a:defRPr kumimoji="1" sz="1350" kern="1200">
                          <a:solidFill>
                            <a:schemeClr val="dk1"/>
                          </a:solidFill>
                          <a:latin typeface="Calibri" panose="020F0502020204030204"/>
                        </a:defRPr>
                      </a:lvl1pPr>
                      <a:lvl2pPr marL="342900" algn="l" defTabSz="685800" rtl="0" eaLnBrk="1" latinLnBrk="0" hangingPunct="1">
                        <a:defRPr kumimoji="1" sz="1350" kern="1200">
                          <a:solidFill>
                            <a:schemeClr val="dk1"/>
                          </a:solidFill>
                          <a:latin typeface="Calibri" panose="020F0502020204030204"/>
                        </a:defRPr>
                      </a:lvl2pPr>
                      <a:lvl3pPr marL="685800" algn="l" defTabSz="685800" rtl="0" eaLnBrk="1" latinLnBrk="0" hangingPunct="1">
                        <a:defRPr kumimoji="1" sz="1350" kern="1200">
                          <a:solidFill>
                            <a:schemeClr val="dk1"/>
                          </a:solidFill>
                          <a:latin typeface="Calibri" panose="020F0502020204030204"/>
                        </a:defRPr>
                      </a:lvl3pPr>
                      <a:lvl4pPr marL="1028700" algn="l" defTabSz="685800" rtl="0" eaLnBrk="1" latinLnBrk="0" hangingPunct="1">
                        <a:defRPr kumimoji="1" sz="1350" kern="1200">
                          <a:solidFill>
                            <a:schemeClr val="dk1"/>
                          </a:solidFill>
                          <a:latin typeface="Calibri" panose="020F0502020204030204"/>
                        </a:defRPr>
                      </a:lvl4pPr>
                      <a:lvl5pPr marL="1371600" algn="l" defTabSz="685800" rtl="0" eaLnBrk="1" latinLnBrk="0" hangingPunct="1">
                        <a:defRPr kumimoji="1" sz="1350" kern="1200">
                          <a:solidFill>
                            <a:schemeClr val="dk1"/>
                          </a:solidFill>
                          <a:latin typeface="Calibri" panose="020F0502020204030204"/>
                        </a:defRPr>
                      </a:lvl5pPr>
                      <a:lvl6pPr marL="1714500" algn="l" defTabSz="685800" rtl="0" eaLnBrk="1" latinLnBrk="0" hangingPunct="1">
                        <a:defRPr kumimoji="1" sz="1350" kern="1200">
                          <a:solidFill>
                            <a:schemeClr val="dk1"/>
                          </a:solidFill>
                          <a:latin typeface="Calibri" panose="020F0502020204030204"/>
                        </a:defRPr>
                      </a:lvl6pPr>
                      <a:lvl7pPr marL="2057400" algn="l" defTabSz="685800" rtl="0" eaLnBrk="1" latinLnBrk="0" hangingPunct="1">
                        <a:defRPr kumimoji="1" sz="1350" kern="1200">
                          <a:solidFill>
                            <a:schemeClr val="dk1"/>
                          </a:solidFill>
                          <a:latin typeface="Calibri" panose="020F0502020204030204"/>
                        </a:defRPr>
                      </a:lvl7pPr>
                      <a:lvl8pPr marL="2400300" algn="l" defTabSz="685800" rtl="0" eaLnBrk="1" latinLnBrk="0" hangingPunct="1">
                        <a:defRPr kumimoji="1" sz="1350" kern="1200">
                          <a:solidFill>
                            <a:schemeClr val="dk1"/>
                          </a:solidFill>
                          <a:latin typeface="Calibri" panose="020F0502020204030204"/>
                        </a:defRPr>
                      </a:lvl8pPr>
                      <a:lvl9pPr marL="2743200" algn="l" defTabSz="685800" rtl="0" eaLnBrk="1" latinLnBrk="0" hangingPunct="1">
                        <a:defRPr kumimoji="1" sz="1350" kern="1200">
                          <a:solidFill>
                            <a:schemeClr val="dk1"/>
                          </a:solidFill>
                          <a:latin typeface="Calibri" panose="020F0502020204030204"/>
                        </a:defRPr>
                      </a:lvl9pPr>
                    </a:lstStyle>
                    <a:p>
                      <a:r>
                        <a:rPr kumimoji="1" lang="ja-JP" altLang="en-US" sz="700" b="0" kern="1200" dirty="0">
                          <a:solidFill>
                            <a:schemeClr val="tx1"/>
                          </a:solidFill>
                          <a:effectLst/>
                          <a:latin typeface="UD デジタル 教科書体 NK" panose="02020400000000000000" pitchFamily="18" charset="-128"/>
                          <a:ea typeface="UD デジタル 教科書体 NK" panose="02020400000000000000" pitchFamily="18" charset="-128"/>
                        </a:rPr>
                        <a:t>１．再エネと省エネの推進</a:t>
                      </a:r>
                      <a:endParaRPr kumimoji="1" lang="en-US" altLang="ja-JP" sz="700" b="0" kern="1200" dirty="0">
                        <a:solidFill>
                          <a:schemeClr val="tx1"/>
                        </a:solidFill>
                        <a:effectLst/>
                        <a:latin typeface="UD デジタル 教科書体 NK" panose="02020400000000000000" pitchFamily="18" charset="-128"/>
                        <a:ea typeface="UD デジタル 教科書体 NK" panose="02020400000000000000" pitchFamily="18" charset="-128"/>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kumimoji="1" sz="1350" kern="1200">
                          <a:solidFill>
                            <a:schemeClr val="dk1"/>
                          </a:solidFill>
                          <a:latin typeface="Calibri" panose="020F0502020204030204"/>
                        </a:defRPr>
                      </a:lvl1pPr>
                      <a:lvl2pPr marL="342900" algn="l" defTabSz="685800" rtl="0" eaLnBrk="1" latinLnBrk="0" hangingPunct="1">
                        <a:defRPr kumimoji="1" sz="1350" kern="1200">
                          <a:solidFill>
                            <a:schemeClr val="dk1"/>
                          </a:solidFill>
                          <a:latin typeface="Calibri" panose="020F0502020204030204"/>
                        </a:defRPr>
                      </a:lvl2pPr>
                      <a:lvl3pPr marL="685800" algn="l" defTabSz="685800" rtl="0" eaLnBrk="1" latinLnBrk="0" hangingPunct="1">
                        <a:defRPr kumimoji="1" sz="1350" kern="1200">
                          <a:solidFill>
                            <a:schemeClr val="dk1"/>
                          </a:solidFill>
                          <a:latin typeface="Calibri" panose="020F0502020204030204"/>
                        </a:defRPr>
                      </a:lvl3pPr>
                      <a:lvl4pPr marL="1028700" algn="l" defTabSz="685800" rtl="0" eaLnBrk="1" latinLnBrk="0" hangingPunct="1">
                        <a:defRPr kumimoji="1" sz="1350" kern="1200">
                          <a:solidFill>
                            <a:schemeClr val="dk1"/>
                          </a:solidFill>
                          <a:latin typeface="Calibri" panose="020F0502020204030204"/>
                        </a:defRPr>
                      </a:lvl4pPr>
                      <a:lvl5pPr marL="1371600" algn="l" defTabSz="685800" rtl="0" eaLnBrk="1" latinLnBrk="0" hangingPunct="1">
                        <a:defRPr kumimoji="1" sz="1350" kern="1200">
                          <a:solidFill>
                            <a:schemeClr val="dk1"/>
                          </a:solidFill>
                          <a:latin typeface="Calibri" panose="020F0502020204030204"/>
                        </a:defRPr>
                      </a:lvl5pPr>
                      <a:lvl6pPr marL="1714500" algn="l" defTabSz="685800" rtl="0" eaLnBrk="1" latinLnBrk="0" hangingPunct="1">
                        <a:defRPr kumimoji="1" sz="1350" kern="1200">
                          <a:solidFill>
                            <a:schemeClr val="dk1"/>
                          </a:solidFill>
                          <a:latin typeface="Calibri" panose="020F0502020204030204"/>
                        </a:defRPr>
                      </a:lvl6pPr>
                      <a:lvl7pPr marL="2057400" algn="l" defTabSz="685800" rtl="0" eaLnBrk="1" latinLnBrk="0" hangingPunct="1">
                        <a:defRPr kumimoji="1" sz="1350" kern="1200">
                          <a:solidFill>
                            <a:schemeClr val="dk1"/>
                          </a:solidFill>
                          <a:latin typeface="Calibri" panose="020F0502020204030204"/>
                        </a:defRPr>
                      </a:lvl7pPr>
                      <a:lvl8pPr marL="2400300" algn="l" defTabSz="685800" rtl="0" eaLnBrk="1" latinLnBrk="0" hangingPunct="1">
                        <a:defRPr kumimoji="1" sz="1350" kern="1200">
                          <a:solidFill>
                            <a:schemeClr val="dk1"/>
                          </a:solidFill>
                          <a:latin typeface="Calibri" panose="020F0502020204030204"/>
                        </a:defRPr>
                      </a:lvl8pPr>
                      <a:lvl9pPr marL="2743200" algn="l" defTabSz="685800" rtl="0" eaLnBrk="1" latinLnBrk="0" hangingPunct="1">
                        <a:defRPr kumimoji="1" sz="1350" kern="1200">
                          <a:solidFill>
                            <a:schemeClr val="dk1"/>
                          </a:solidFill>
                          <a:latin typeface="Calibri" panose="020F0502020204030204"/>
                        </a:defRPr>
                      </a:lvl9pPr>
                    </a:lstStyle>
                    <a:p>
                      <a:r>
                        <a:rPr kumimoji="1" lang="ja-JP" altLang="en-US" sz="700" b="0" dirty="0">
                          <a:solidFill>
                            <a:schemeClr val="tx1"/>
                          </a:solidFill>
                          <a:latin typeface="UD デジタル 教科書体 NK" panose="02020400000000000000" pitchFamily="18" charset="-128"/>
                          <a:ea typeface="UD デジタル 教科書体 NK" panose="02020400000000000000" pitchFamily="18" charset="-128"/>
                        </a:rPr>
                        <a:t>区域の再エネ発電設備導入量（</a:t>
                      </a:r>
                      <a:r>
                        <a:rPr kumimoji="1" lang="en-US" altLang="ja-JP" sz="700" b="0" dirty="0">
                          <a:solidFill>
                            <a:schemeClr val="tx1"/>
                          </a:solidFill>
                          <a:latin typeface="UD デジタル 教科書体 NK" panose="02020400000000000000" pitchFamily="18" charset="-128"/>
                          <a:ea typeface="UD デジタル 教科書体 NK" panose="02020400000000000000" pitchFamily="18" charset="-128"/>
                        </a:rPr>
                        <a:t>MW</a:t>
                      </a:r>
                      <a:r>
                        <a:rPr kumimoji="1" lang="ja-JP" altLang="en-US" sz="700" b="0" dirty="0">
                          <a:solidFill>
                            <a:schemeClr val="tx1"/>
                          </a:solidFill>
                          <a:latin typeface="UD デジタル 教科書体 NK" panose="02020400000000000000" pitchFamily="18" charset="-128"/>
                          <a:ea typeface="UD デジタル 教科書体 NK" panose="02020400000000000000" pitchFamily="18" charset="-128"/>
                        </a:rPr>
                        <a:t>）</a:t>
                      </a:r>
                      <a:endParaRPr kumimoji="1" lang="en-US" altLang="ja-JP" sz="700" b="0" dirty="0">
                        <a:solidFill>
                          <a:schemeClr val="tx1"/>
                        </a:solidFill>
                        <a:latin typeface="UD デジタル 教科書体 NK" panose="02020400000000000000" pitchFamily="18" charset="-128"/>
                        <a:ea typeface="UD デジタル 教科書体 NK" panose="02020400000000000000" pitchFamily="18" charset="-128"/>
                      </a:endParaRPr>
                    </a:p>
                    <a:p>
                      <a:r>
                        <a:rPr kumimoji="1" lang="ja-JP" altLang="en-US" sz="700" b="0" dirty="0">
                          <a:solidFill>
                            <a:schemeClr val="tx1"/>
                          </a:solidFill>
                          <a:latin typeface="UD デジタル 教科書体 NK" panose="02020400000000000000" pitchFamily="18" charset="-128"/>
                          <a:ea typeface="UD デジタル 教科書体 NK" panose="02020400000000000000" pitchFamily="18" charset="-128"/>
                        </a:rPr>
                        <a:t>現状：</a:t>
                      </a:r>
                      <a:r>
                        <a:rPr kumimoji="1" lang="en-US" altLang="ja-JP" sz="700" b="0" dirty="0">
                          <a:solidFill>
                            <a:schemeClr val="tx1"/>
                          </a:solidFill>
                          <a:latin typeface="UD デジタル 教科書体 NK" panose="02020400000000000000" pitchFamily="18" charset="-128"/>
                          <a:ea typeface="UD デジタル 教科書体 NK" panose="02020400000000000000" pitchFamily="18" charset="-128"/>
                        </a:rPr>
                        <a:t>1,439</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700" b="0" dirty="0">
                          <a:solidFill>
                            <a:schemeClr val="tx1"/>
                          </a:solidFill>
                          <a:latin typeface="UD デジタル 教科書体 NK" panose="02020400000000000000" pitchFamily="18" charset="-128"/>
                          <a:ea typeface="UD デジタル 教科書体 NK" panose="02020400000000000000" pitchFamily="18" charset="-128"/>
                        </a:rPr>
                        <a:t>1,928MW</a:t>
                      </a:r>
                      <a:endParaRPr kumimoji="1" lang="ja-JP" altLang="en-US" sz="700" b="0" dirty="0">
                        <a:solidFill>
                          <a:schemeClr val="tx1"/>
                        </a:solidFill>
                        <a:latin typeface="UD デジタル 教科書体 NK" panose="02020400000000000000" pitchFamily="18" charset="-128"/>
                        <a:ea typeface="UD デジタル 教科書体 NK" panose="02020400000000000000" pitchFamily="18" charset="-128"/>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700" b="0">
                          <a:solidFill>
                            <a:schemeClr val="tx1"/>
                          </a:solidFill>
                          <a:latin typeface="UD デジタル 教科書体 NK" panose="02020400000000000000" pitchFamily="18" charset="-128"/>
                          <a:ea typeface="UD デジタル 教科書体 NK" panose="02020400000000000000" pitchFamily="18" charset="-128"/>
                        </a:rPr>
                        <a:t>2,273MW</a:t>
                      </a:r>
                      <a:endParaRPr kumimoji="1" lang="ja-JP" altLang="en-US" sz="700" b="0" dirty="0">
                        <a:solidFill>
                          <a:schemeClr val="tx1"/>
                        </a:solidFill>
                        <a:latin typeface="UD デジタル 教科書体 NK" panose="02020400000000000000" pitchFamily="18" charset="-128"/>
                        <a:ea typeface="UD デジタル 教科書体 NK" panose="02020400000000000000" pitchFamily="18" charset="-128"/>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700" b="0" dirty="0">
                          <a:solidFill>
                            <a:schemeClr val="tx1"/>
                          </a:solidFill>
                          <a:latin typeface="UD デジタル 教科書体 NK" panose="02020400000000000000" pitchFamily="18" charset="-128"/>
                          <a:ea typeface="UD デジタル 教科書体 NK" panose="02020400000000000000" pitchFamily="18" charset="-128"/>
                        </a:rPr>
                        <a:t>毎年度</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37026943"/>
                  </a:ext>
                </a:extLst>
              </a:tr>
              <a:tr h="297605">
                <a:tc vMerge="1">
                  <a:txBody>
                    <a:bodyPr/>
                    <a:lstStyle/>
                    <a:p>
                      <a:endParaRPr kumimoji="1" lang="en-US" altLang="ja-JP" sz="1400" b="0" kern="1200" dirty="0">
                        <a:solidFill>
                          <a:schemeClr val="dk1"/>
                        </a:solidFill>
                        <a:effectLst/>
                        <a:latin typeface="+mn-ea"/>
                        <a:ea typeface="+mn-ea"/>
                      </a:endParaRPr>
                    </a:p>
                  </a:txBody>
                  <a:tcPr anchor="ctr">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700" b="0" dirty="0">
                          <a:solidFill>
                            <a:schemeClr val="tx1"/>
                          </a:solidFill>
                          <a:latin typeface="UD デジタル 教科書体 NK" panose="02020400000000000000" pitchFamily="18" charset="-128"/>
                          <a:ea typeface="UD デジタル 教科書体 NK" panose="02020400000000000000" pitchFamily="18" charset="-128"/>
                        </a:rPr>
                        <a:t>１人当たりのエネルギー消費量（</a:t>
                      </a:r>
                      <a:r>
                        <a:rPr kumimoji="1" lang="en-US" altLang="ja-JP" sz="700" b="0" dirty="0">
                          <a:solidFill>
                            <a:schemeClr val="tx1"/>
                          </a:solidFill>
                          <a:latin typeface="UD デジタル 教科書体 NK" panose="02020400000000000000" pitchFamily="18" charset="-128"/>
                          <a:ea typeface="UD デジタル 教科書体 NK" panose="02020400000000000000" pitchFamily="18" charset="-128"/>
                        </a:rPr>
                        <a:t>GJ/</a:t>
                      </a:r>
                      <a:r>
                        <a:rPr kumimoji="1" lang="ja-JP" altLang="en-US" sz="700" b="0" dirty="0">
                          <a:solidFill>
                            <a:schemeClr val="tx1"/>
                          </a:solidFill>
                          <a:latin typeface="UD デジタル 教科書体 NK" panose="02020400000000000000" pitchFamily="18" charset="-128"/>
                          <a:ea typeface="UD デジタル 教科書体 NK" panose="02020400000000000000" pitchFamily="18" charset="-128"/>
                        </a:rPr>
                        <a:t>人）</a:t>
                      </a:r>
                      <a:endParaRPr kumimoji="1" lang="en-US" altLang="ja-JP" sz="700" b="0" dirty="0">
                        <a:solidFill>
                          <a:schemeClr val="tx1"/>
                        </a:solidFill>
                        <a:latin typeface="UD デジタル 教科書体 NK" panose="02020400000000000000" pitchFamily="18" charset="-128"/>
                        <a:ea typeface="UD デジタル 教科書体 NK" panose="02020400000000000000" pitchFamily="18"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700" b="0" dirty="0">
                          <a:solidFill>
                            <a:schemeClr val="tx1"/>
                          </a:solidFill>
                          <a:latin typeface="UD デジタル 教科書体 NK" panose="02020400000000000000" pitchFamily="18" charset="-128"/>
                          <a:ea typeface="UD デジタル 教科書体 NK" panose="02020400000000000000" pitchFamily="18" charset="-128"/>
                        </a:rPr>
                        <a:t>現状：</a:t>
                      </a:r>
                      <a:r>
                        <a:rPr kumimoji="1" lang="en-US" altLang="ja-JP" sz="700" b="0" dirty="0">
                          <a:solidFill>
                            <a:schemeClr val="tx1"/>
                          </a:solidFill>
                          <a:latin typeface="UD デジタル 教科書体 NK" panose="02020400000000000000" pitchFamily="18" charset="-128"/>
                          <a:ea typeface="UD デジタル 教科書体 NK" panose="02020400000000000000" pitchFamily="18" charset="-128"/>
                        </a:rPr>
                        <a:t>69.8</a:t>
                      </a:r>
                      <a:endParaRPr kumimoji="1" lang="ja-JP" altLang="en-US" sz="700" b="0" dirty="0">
                        <a:solidFill>
                          <a:schemeClr val="tx1"/>
                        </a:solidFill>
                        <a:latin typeface="UD デジタル 教科書体 NK" panose="02020400000000000000" pitchFamily="18" charset="-128"/>
                        <a:ea typeface="UD デジタル 教科書体 NK" panose="02020400000000000000" pitchFamily="18" charset="-128"/>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700" b="0" dirty="0">
                          <a:solidFill>
                            <a:schemeClr val="tx1"/>
                          </a:solidFill>
                          <a:latin typeface="UD デジタル 教科書体 NK" panose="02020400000000000000" pitchFamily="18" charset="-128"/>
                          <a:ea typeface="UD デジタル 教科書体 NK" panose="02020400000000000000" pitchFamily="18" charset="-128"/>
                        </a:rPr>
                        <a:t>59.7GJ/</a:t>
                      </a:r>
                      <a:r>
                        <a:rPr kumimoji="1" lang="ja-JP" altLang="en-US" sz="700" b="0" dirty="0">
                          <a:solidFill>
                            <a:schemeClr val="tx1"/>
                          </a:solidFill>
                          <a:latin typeface="UD デジタル 教科書体 NK" panose="02020400000000000000" pitchFamily="18" charset="-128"/>
                          <a:ea typeface="UD デジタル 教科書体 NK" panose="02020400000000000000" pitchFamily="18" charset="-128"/>
                        </a:rPr>
                        <a:t>人</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700" b="0" dirty="0">
                          <a:solidFill>
                            <a:schemeClr val="tx1"/>
                          </a:solidFill>
                          <a:latin typeface="UD デジタル 教科書体 NK" panose="02020400000000000000" pitchFamily="18" charset="-128"/>
                          <a:ea typeface="UD デジタル 教科書体 NK" panose="02020400000000000000" pitchFamily="18" charset="-128"/>
                        </a:rPr>
                        <a:t>55.6GJ/</a:t>
                      </a:r>
                      <a:r>
                        <a:rPr kumimoji="1" lang="ja-JP" altLang="en-US" sz="700" b="0" dirty="0">
                          <a:solidFill>
                            <a:schemeClr val="tx1"/>
                          </a:solidFill>
                          <a:latin typeface="UD デジタル 教科書体 NK" panose="02020400000000000000" pitchFamily="18" charset="-128"/>
                          <a:ea typeface="UD デジタル 教科書体 NK" panose="02020400000000000000" pitchFamily="18" charset="-128"/>
                        </a:rPr>
                        <a:t>人</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700" b="0" dirty="0">
                          <a:solidFill>
                            <a:schemeClr val="tx1"/>
                          </a:solidFill>
                          <a:latin typeface="UD デジタル 教科書体 NK" panose="02020400000000000000" pitchFamily="18" charset="-128"/>
                          <a:ea typeface="UD デジタル 教科書体 NK" panose="02020400000000000000" pitchFamily="18" charset="-128"/>
                        </a:rPr>
                        <a:t>毎年度</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91880388"/>
                  </a:ext>
                </a:extLst>
              </a:tr>
              <a:tr h="441036">
                <a:tc>
                  <a:txBody>
                    <a:bodyPr/>
                    <a:lstStyle>
                      <a:lvl1pPr marL="0" algn="l" defTabSz="685800" rtl="0" eaLnBrk="1" latinLnBrk="0" hangingPunct="1">
                        <a:defRPr kumimoji="1" sz="1350" kern="1200">
                          <a:solidFill>
                            <a:schemeClr val="dk1"/>
                          </a:solidFill>
                          <a:latin typeface="Calibri" panose="020F0502020204030204"/>
                        </a:defRPr>
                      </a:lvl1pPr>
                      <a:lvl2pPr marL="342900" algn="l" defTabSz="685800" rtl="0" eaLnBrk="1" latinLnBrk="0" hangingPunct="1">
                        <a:defRPr kumimoji="1" sz="1350" kern="1200">
                          <a:solidFill>
                            <a:schemeClr val="dk1"/>
                          </a:solidFill>
                          <a:latin typeface="Calibri" panose="020F0502020204030204"/>
                        </a:defRPr>
                      </a:lvl2pPr>
                      <a:lvl3pPr marL="685800" algn="l" defTabSz="685800" rtl="0" eaLnBrk="1" latinLnBrk="0" hangingPunct="1">
                        <a:defRPr kumimoji="1" sz="1350" kern="1200">
                          <a:solidFill>
                            <a:schemeClr val="dk1"/>
                          </a:solidFill>
                          <a:latin typeface="Calibri" panose="020F0502020204030204"/>
                        </a:defRPr>
                      </a:lvl3pPr>
                      <a:lvl4pPr marL="1028700" algn="l" defTabSz="685800" rtl="0" eaLnBrk="1" latinLnBrk="0" hangingPunct="1">
                        <a:defRPr kumimoji="1" sz="1350" kern="1200">
                          <a:solidFill>
                            <a:schemeClr val="dk1"/>
                          </a:solidFill>
                          <a:latin typeface="Calibri" panose="020F0502020204030204"/>
                        </a:defRPr>
                      </a:lvl4pPr>
                      <a:lvl5pPr marL="1371600" algn="l" defTabSz="685800" rtl="0" eaLnBrk="1" latinLnBrk="0" hangingPunct="1">
                        <a:defRPr kumimoji="1" sz="1350" kern="1200">
                          <a:solidFill>
                            <a:schemeClr val="dk1"/>
                          </a:solidFill>
                          <a:latin typeface="Calibri" panose="020F0502020204030204"/>
                        </a:defRPr>
                      </a:lvl5pPr>
                      <a:lvl6pPr marL="1714500" algn="l" defTabSz="685800" rtl="0" eaLnBrk="1" latinLnBrk="0" hangingPunct="1">
                        <a:defRPr kumimoji="1" sz="1350" kern="1200">
                          <a:solidFill>
                            <a:schemeClr val="dk1"/>
                          </a:solidFill>
                          <a:latin typeface="Calibri" panose="020F0502020204030204"/>
                        </a:defRPr>
                      </a:lvl6pPr>
                      <a:lvl7pPr marL="2057400" algn="l" defTabSz="685800" rtl="0" eaLnBrk="1" latinLnBrk="0" hangingPunct="1">
                        <a:defRPr kumimoji="1" sz="1350" kern="1200">
                          <a:solidFill>
                            <a:schemeClr val="dk1"/>
                          </a:solidFill>
                          <a:latin typeface="Calibri" panose="020F0502020204030204"/>
                        </a:defRPr>
                      </a:lvl7pPr>
                      <a:lvl8pPr marL="2400300" algn="l" defTabSz="685800" rtl="0" eaLnBrk="1" latinLnBrk="0" hangingPunct="1">
                        <a:defRPr kumimoji="1" sz="1350" kern="1200">
                          <a:solidFill>
                            <a:schemeClr val="dk1"/>
                          </a:solidFill>
                          <a:latin typeface="Calibri" panose="020F0502020204030204"/>
                        </a:defRPr>
                      </a:lvl8pPr>
                      <a:lvl9pPr marL="2743200" algn="l" defTabSz="685800" rtl="0" eaLnBrk="1" latinLnBrk="0" hangingPunct="1">
                        <a:defRPr kumimoji="1" sz="1350" kern="1200">
                          <a:solidFill>
                            <a:schemeClr val="dk1"/>
                          </a:solidFill>
                          <a:latin typeface="Calibri" panose="020F0502020204030204"/>
                        </a:defRPr>
                      </a:lvl9pPr>
                    </a:lstStyle>
                    <a:p>
                      <a:r>
                        <a:rPr kumimoji="1" lang="ja-JP" altLang="en-US" sz="700" b="0" kern="1200" dirty="0">
                          <a:solidFill>
                            <a:schemeClr val="tx1"/>
                          </a:solidFill>
                          <a:effectLst/>
                          <a:latin typeface="UD デジタル 教科書体 NK" panose="02020400000000000000" pitchFamily="18" charset="-128"/>
                          <a:ea typeface="UD デジタル 教科書体 NK" panose="02020400000000000000" pitchFamily="18" charset="-128"/>
                        </a:rPr>
                        <a:t>２．脱炭素型の都市・地域づくり</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kumimoji="1" sz="1350" kern="1200">
                          <a:solidFill>
                            <a:schemeClr val="dk1"/>
                          </a:solidFill>
                          <a:latin typeface="Calibri" panose="020F0502020204030204"/>
                        </a:defRPr>
                      </a:lvl1pPr>
                      <a:lvl2pPr marL="342900" algn="l" defTabSz="685800" rtl="0" eaLnBrk="1" latinLnBrk="0" hangingPunct="1">
                        <a:defRPr kumimoji="1" sz="1350" kern="1200">
                          <a:solidFill>
                            <a:schemeClr val="dk1"/>
                          </a:solidFill>
                          <a:latin typeface="Calibri" panose="020F0502020204030204"/>
                        </a:defRPr>
                      </a:lvl2pPr>
                      <a:lvl3pPr marL="685800" algn="l" defTabSz="685800" rtl="0" eaLnBrk="1" latinLnBrk="0" hangingPunct="1">
                        <a:defRPr kumimoji="1" sz="1350" kern="1200">
                          <a:solidFill>
                            <a:schemeClr val="dk1"/>
                          </a:solidFill>
                          <a:latin typeface="Calibri" panose="020F0502020204030204"/>
                        </a:defRPr>
                      </a:lvl3pPr>
                      <a:lvl4pPr marL="1028700" algn="l" defTabSz="685800" rtl="0" eaLnBrk="1" latinLnBrk="0" hangingPunct="1">
                        <a:defRPr kumimoji="1" sz="1350" kern="1200">
                          <a:solidFill>
                            <a:schemeClr val="dk1"/>
                          </a:solidFill>
                          <a:latin typeface="Calibri" panose="020F0502020204030204"/>
                        </a:defRPr>
                      </a:lvl4pPr>
                      <a:lvl5pPr marL="1371600" algn="l" defTabSz="685800" rtl="0" eaLnBrk="1" latinLnBrk="0" hangingPunct="1">
                        <a:defRPr kumimoji="1" sz="1350" kern="1200">
                          <a:solidFill>
                            <a:schemeClr val="dk1"/>
                          </a:solidFill>
                          <a:latin typeface="Calibri" panose="020F0502020204030204"/>
                        </a:defRPr>
                      </a:lvl5pPr>
                      <a:lvl6pPr marL="1714500" algn="l" defTabSz="685800" rtl="0" eaLnBrk="1" latinLnBrk="0" hangingPunct="1">
                        <a:defRPr kumimoji="1" sz="1350" kern="1200">
                          <a:solidFill>
                            <a:schemeClr val="dk1"/>
                          </a:solidFill>
                          <a:latin typeface="Calibri" panose="020F0502020204030204"/>
                        </a:defRPr>
                      </a:lvl6pPr>
                      <a:lvl7pPr marL="2057400" algn="l" defTabSz="685800" rtl="0" eaLnBrk="1" latinLnBrk="0" hangingPunct="1">
                        <a:defRPr kumimoji="1" sz="1350" kern="1200">
                          <a:solidFill>
                            <a:schemeClr val="dk1"/>
                          </a:solidFill>
                          <a:latin typeface="Calibri" panose="020F0502020204030204"/>
                        </a:defRPr>
                      </a:lvl7pPr>
                      <a:lvl8pPr marL="2400300" algn="l" defTabSz="685800" rtl="0" eaLnBrk="1" latinLnBrk="0" hangingPunct="1">
                        <a:defRPr kumimoji="1" sz="1350" kern="1200">
                          <a:solidFill>
                            <a:schemeClr val="dk1"/>
                          </a:solidFill>
                          <a:latin typeface="Calibri" panose="020F0502020204030204"/>
                        </a:defRPr>
                      </a:lvl8pPr>
                      <a:lvl9pPr marL="2743200" algn="l" defTabSz="685800" rtl="0" eaLnBrk="1" latinLnBrk="0" hangingPunct="1">
                        <a:defRPr kumimoji="1" sz="1350" kern="1200">
                          <a:solidFill>
                            <a:schemeClr val="dk1"/>
                          </a:solidFill>
                          <a:latin typeface="Calibri" panose="020F0502020204030204"/>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lang="ja-JP" altLang="en-US" sz="700" b="0" dirty="0">
                          <a:solidFill>
                            <a:schemeClr val="tx1"/>
                          </a:solidFill>
                          <a:latin typeface="UD デジタル 教科書体 NK" panose="02020400000000000000" pitchFamily="18" charset="-128"/>
                          <a:ea typeface="UD デジタル 教科書体 NK" panose="02020400000000000000" pitchFamily="18" charset="-128"/>
                        </a:rPr>
                        <a:t>公共交通機関の年間利用者数（人／年）</a:t>
                      </a:r>
                      <a:endParaRPr lang="en-US" altLang="ja-JP" sz="700" b="0" dirty="0">
                        <a:solidFill>
                          <a:schemeClr val="tx1"/>
                        </a:solidFill>
                        <a:latin typeface="UD デジタル 教科書体 NK" panose="02020400000000000000" pitchFamily="18" charset="-128"/>
                        <a:ea typeface="UD デジタル 教科書体 NK" panose="02020400000000000000" pitchFamily="18" charset="-128"/>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ja-JP" altLang="en-US" sz="700" b="0" dirty="0">
                          <a:solidFill>
                            <a:schemeClr val="tx1"/>
                          </a:solidFill>
                          <a:highlight>
                            <a:srgbClr val="DCF0EA"/>
                          </a:highlight>
                          <a:latin typeface="UD デジタル 教科書体 NK" panose="02020400000000000000" pitchFamily="18" charset="-128"/>
                          <a:ea typeface="UD デジタル 教科書体 NK" panose="02020400000000000000" pitchFamily="18" charset="-128"/>
                        </a:rPr>
                        <a:t>都市圏全体では設定しない</a:t>
                      </a:r>
                      <a:endParaRPr lang="en-US" altLang="ja-JP" sz="700" b="0" dirty="0">
                        <a:solidFill>
                          <a:schemeClr val="tx1"/>
                        </a:solidFill>
                        <a:latin typeface="UD デジタル 教科書体 NK" panose="02020400000000000000" pitchFamily="18" charset="-128"/>
                        <a:ea typeface="UD デジタル 教科書体 NK" panose="02020400000000000000" pitchFamily="18" charset="-128"/>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altLang="ja-JP" sz="700" b="0" dirty="0">
                        <a:solidFill>
                          <a:schemeClr val="tx1"/>
                        </a:solidFill>
                        <a:latin typeface="UD デジタル 教科書体 NK" panose="02020400000000000000" pitchFamily="18" charset="-128"/>
                        <a:ea typeface="UD デジタル 教科書体 NK" panose="02020400000000000000" pitchFamily="18" charset="-128"/>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ja-JP" altLang="en-US" sz="700" b="0" dirty="0">
                          <a:solidFill>
                            <a:schemeClr val="tx1"/>
                          </a:solidFill>
                          <a:latin typeface="UD デジタル 教科書体 NK" panose="02020400000000000000" pitchFamily="18" charset="-128"/>
                          <a:ea typeface="UD デジタル 教科書体 NK" panose="02020400000000000000" pitchFamily="18" charset="-128"/>
                        </a:rPr>
                        <a:t>毎年度</a:t>
                      </a:r>
                      <a:endParaRPr lang="en-US" altLang="ja-JP" sz="700" b="0" dirty="0">
                        <a:solidFill>
                          <a:schemeClr val="tx1"/>
                        </a:solidFill>
                        <a:latin typeface="UD デジタル 教科書体 NK" panose="02020400000000000000" pitchFamily="18" charset="-128"/>
                        <a:ea typeface="UD デジタル 教科書体 NK" panose="02020400000000000000" pitchFamily="18" charset="-128"/>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21493250"/>
                  </a:ext>
                </a:extLst>
              </a:tr>
              <a:tr h="441036">
                <a:tc>
                  <a:txBody>
                    <a:bodyPr/>
                    <a:lstStyle>
                      <a:lvl1pPr marL="0" algn="l" defTabSz="685800" rtl="0" eaLnBrk="1" latinLnBrk="0" hangingPunct="1">
                        <a:defRPr kumimoji="1" sz="1350" kern="1200">
                          <a:solidFill>
                            <a:schemeClr val="dk1"/>
                          </a:solidFill>
                          <a:latin typeface="Calibri" panose="020F0502020204030204"/>
                        </a:defRPr>
                      </a:lvl1pPr>
                      <a:lvl2pPr marL="342900" algn="l" defTabSz="685800" rtl="0" eaLnBrk="1" latinLnBrk="0" hangingPunct="1">
                        <a:defRPr kumimoji="1" sz="1350" kern="1200">
                          <a:solidFill>
                            <a:schemeClr val="dk1"/>
                          </a:solidFill>
                          <a:latin typeface="Calibri" panose="020F0502020204030204"/>
                        </a:defRPr>
                      </a:lvl2pPr>
                      <a:lvl3pPr marL="685800" algn="l" defTabSz="685800" rtl="0" eaLnBrk="1" latinLnBrk="0" hangingPunct="1">
                        <a:defRPr kumimoji="1" sz="1350" kern="1200">
                          <a:solidFill>
                            <a:schemeClr val="dk1"/>
                          </a:solidFill>
                          <a:latin typeface="Calibri" panose="020F0502020204030204"/>
                        </a:defRPr>
                      </a:lvl3pPr>
                      <a:lvl4pPr marL="1028700" algn="l" defTabSz="685800" rtl="0" eaLnBrk="1" latinLnBrk="0" hangingPunct="1">
                        <a:defRPr kumimoji="1" sz="1350" kern="1200">
                          <a:solidFill>
                            <a:schemeClr val="dk1"/>
                          </a:solidFill>
                          <a:latin typeface="Calibri" panose="020F0502020204030204"/>
                        </a:defRPr>
                      </a:lvl4pPr>
                      <a:lvl5pPr marL="1371600" algn="l" defTabSz="685800" rtl="0" eaLnBrk="1" latinLnBrk="0" hangingPunct="1">
                        <a:defRPr kumimoji="1" sz="1350" kern="1200">
                          <a:solidFill>
                            <a:schemeClr val="dk1"/>
                          </a:solidFill>
                          <a:latin typeface="Calibri" panose="020F0502020204030204"/>
                        </a:defRPr>
                      </a:lvl5pPr>
                      <a:lvl6pPr marL="1714500" algn="l" defTabSz="685800" rtl="0" eaLnBrk="1" latinLnBrk="0" hangingPunct="1">
                        <a:defRPr kumimoji="1" sz="1350" kern="1200">
                          <a:solidFill>
                            <a:schemeClr val="dk1"/>
                          </a:solidFill>
                          <a:latin typeface="Calibri" panose="020F0502020204030204"/>
                        </a:defRPr>
                      </a:lvl6pPr>
                      <a:lvl7pPr marL="2057400" algn="l" defTabSz="685800" rtl="0" eaLnBrk="1" latinLnBrk="0" hangingPunct="1">
                        <a:defRPr kumimoji="1" sz="1350" kern="1200">
                          <a:solidFill>
                            <a:schemeClr val="dk1"/>
                          </a:solidFill>
                          <a:latin typeface="Calibri" panose="020F0502020204030204"/>
                        </a:defRPr>
                      </a:lvl7pPr>
                      <a:lvl8pPr marL="2400300" algn="l" defTabSz="685800" rtl="0" eaLnBrk="1" latinLnBrk="0" hangingPunct="1">
                        <a:defRPr kumimoji="1" sz="1350" kern="1200">
                          <a:solidFill>
                            <a:schemeClr val="dk1"/>
                          </a:solidFill>
                          <a:latin typeface="Calibri" panose="020F0502020204030204"/>
                        </a:defRPr>
                      </a:lvl8pPr>
                      <a:lvl9pPr marL="2743200" algn="l" defTabSz="685800" rtl="0" eaLnBrk="1" latinLnBrk="0" hangingPunct="1">
                        <a:defRPr kumimoji="1" sz="1350" kern="1200">
                          <a:solidFill>
                            <a:schemeClr val="dk1"/>
                          </a:solidFill>
                          <a:latin typeface="Calibri" panose="020F0502020204030204"/>
                        </a:defRPr>
                      </a:lvl9pPr>
                    </a:lstStyle>
                    <a:p>
                      <a:r>
                        <a:rPr kumimoji="1" lang="ja-JP" altLang="en-US" sz="700" b="0" kern="1200" dirty="0">
                          <a:solidFill>
                            <a:schemeClr val="tx1"/>
                          </a:solidFill>
                          <a:effectLst/>
                          <a:latin typeface="UD デジタル 教科書体 NK" panose="02020400000000000000" pitchFamily="18" charset="-128"/>
                          <a:ea typeface="UD デジタル 教科書体 NK" panose="02020400000000000000" pitchFamily="18" charset="-128"/>
                        </a:rPr>
                        <a:t>３．資源循環社会の構築</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kumimoji="1" sz="1350" kern="1200">
                          <a:solidFill>
                            <a:schemeClr val="dk1"/>
                          </a:solidFill>
                          <a:latin typeface="Calibri" panose="020F0502020204030204"/>
                        </a:defRPr>
                      </a:lvl1pPr>
                      <a:lvl2pPr marL="342900" algn="l" defTabSz="685800" rtl="0" eaLnBrk="1" latinLnBrk="0" hangingPunct="1">
                        <a:defRPr kumimoji="1" sz="1350" kern="1200">
                          <a:solidFill>
                            <a:schemeClr val="dk1"/>
                          </a:solidFill>
                          <a:latin typeface="Calibri" panose="020F0502020204030204"/>
                        </a:defRPr>
                      </a:lvl2pPr>
                      <a:lvl3pPr marL="685800" algn="l" defTabSz="685800" rtl="0" eaLnBrk="1" latinLnBrk="0" hangingPunct="1">
                        <a:defRPr kumimoji="1" sz="1350" kern="1200">
                          <a:solidFill>
                            <a:schemeClr val="dk1"/>
                          </a:solidFill>
                          <a:latin typeface="Calibri" panose="020F0502020204030204"/>
                        </a:defRPr>
                      </a:lvl3pPr>
                      <a:lvl4pPr marL="1028700" algn="l" defTabSz="685800" rtl="0" eaLnBrk="1" latinLnBrk="0" hangingPunct="1">
                        <a:defRPr kumimoji="1" sz="1350" kern="1200">
                          <a:solidFill>
                            <a:schemeClr val="dk1"/>
                          </a:solidFill>
                          <a:latin typeface="Calibri" panose="020F0502020204030204"/>
                        </a:defRPr>
                      </a:lvl4pPr>
                      <a:lvl5pPr marL="1371600" algn="l" defTabSz="685800" rtl="0" eaLnBrk="1" latinLnBrk="0" hangingPunct="1">
                        <a:defRPr kumimoji="1" sz="1350" kern="1200">
                          <a:solidFill>
                            <a:schemeClr val="dk1"/>
                          </a:solidFill>
                          <a:latin typeface="Calibri" panose="020F0502020204030204"/>
                        </a:defRPr>
                      </a:lvl5pPr>
                      <a:lvl6pPr marL="1714500" algn="l" defTabSz="685800" rtl="0" eaLnBrk="1" latinLnBrk="0" hangingPunct="1">
                        <a:defRPr kumimoji="1" sz="1350" kern="1200">
                          <a:solidFill>
                            <a:schemeClr val="dk1"/>
                          </a:solidFill>
                          <a:latin typeface="Calibri" panose="020F0502020204030204"/>
                        </a:defRPr>
                      </a:lvl6pPr>
                      <a:lvl7pPr marL="2057400" algn="l" defTabSz="685800" rtl="0" eaLnBrk="1" latinLnBrk="0" hangingPunct="1">
                        <a:defRPr kumimoji="1" sz="1350" kern="1200">
                          <a:solidFill>
                            <a:schemeClr val="dk1"/>
                          </a:solidFill>
                          <a:latin typeface="Calibri" panose="020F0502020204030204"/>
                        </a:defRPr>
                      </a:lvl7pPr>
                      <a:lvl8pPr marL="2400300" algn="l" defTabSz="685800" rtl="0" eaLnBrk="1" latinLnBrk="0" hangingPunct="1">
                        <a:defRPr kumimoji="1" sz="1350" kern="1200">
                          <a:solidFill>
                            <a:schemeClr val="dk1"/>
                          </a:solidFill>
                          <a:latin typeface="Calibri" panose="020F0502020204030204"/>
                        </a:defRPr>
                      </a:lvl8pPr>
                      <a:lvl9pPr marL="2743200" algn="l" defTabSz="685800" rtl="0" eaLnBrk="1" latinLnBrk="0" hangingPunct="1">
                        <a:defRPr kumimoji="1" sz="135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dirty="0">
                          <a:solidFill>
                            <a:schemeClr val="tx1"/>
                          </a:solidFill>
                          <a:latin typeface="UD デジタル 教科書体 NK" panose="02020400000000000000" pitchFamily="18" charset="-128"/>
                          <a:ea typeface="UD デジタル 教科書体 NK" panose="02020400000000000000" pitchFamily="18" charset="-128"/>
                        </a:rPr>
                        <a:t>ごみの排出量（</a:t>
                      </a:r>
                      <a:r>
                        <a:rPr kumimoji="1" lang="en-US" altLang="ja-JP" sz="700" b="0" dirty="0">
                          <a:solidFill>
                            <a:schemeClr val="tx1"/>
                          </a:solidFill>
                          <a:latin typeface="UD デジタル 教科書体 NK" panose="02020400000000000000" pitchFamily="18" charset="-128"/>
                          <a:ea typeface="UD デジタル 教科書体 NK" panose="02020400000000000000" pitchFamily="18" charset="-128"/>
                        </a:rPr>
                        <a:t>g/</a:t>
                      </a:r>
                      <a:r>
                        <a:rPr kumimoji="1" lang="ja-JP" altLang="en-US" sz="700" b="0" dirty="0">
                          <a:solidFill>
                            <a:schemeClr val="tx1"/>
                          </a:solidFill>
                          <a:latin typeface="UD デジタル 教科書体 NK" panose="02020400000000000000" pitchFamily="18" charset="-128"/>
                          <a:ea typeface="UD デジタル 教科書体 NK" panose="02020400000000000000" pitchFamily="18" charset="-128"/>
                        </a:rPr>
                        <a:t>人・日）</a:t>
                      </a:r>
                      <a:endParaRPr kumimoji="1" lang="en-US" altLang="ja-JP" sz="700" b="0" dirty="0">
                        <a:solidFill>
                          <a:schemeClr val="tx1"/>
                        </a:solidFill>
                        <a:latin typeface="UD デジタル 教科書体 NK" panose="02020400000000000000" pitchFamily="18" charset="-128"/>
                        <a:ea typeface="UD デジタル 教科書体 NK" panose="02020400000000000000" pitchFamily="18" charset="-128"/>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ja-JP" altLang="en-US" sz="700" b="0" dirty="0">
                          <a:solidFill>
                            <a:schemeClr val="tx1"/>
                          </a:solidFill>
                          <a:highlight>
                            <a:srgbClr val="DCF0EA"/>
                          </a:highlight>
                          <a:latin typeface="UD デジタル 教科書体 NK" panose="02020400000000000000" pitchFamily="18" charset="-128"/>
                          <a:ea typeface="UD デジタル 教科書体 NK" panose="02020400000000000000" pitchFamily="18" charset="-128"/>
                        </a:rPr>
                        <a:t>都市圏全体では設定しない</a:t>
                      </a:r>
                      <a:endParaRPr lang="en-US" altLang="ja-JP" sz="700" b="0" dirty="0">
                        <a:solidFill>
                          <a:schemeClr val="tx1"/>
                        </a:solidFill>
                        <a:latin typeface="UD デジタル 教科書体 NK" panose="02020400000000000000" pitchFamily="18" charset="-128"/>
                        <a:ea typeface="UD デジタル 教科書体 NK" panose="02020400000000000000" pitchFamily="18" charset="-128"/>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altLang="ja-JP" sz="700" b="0" dirty="0">
                        <a:solidFill>
                          <a:schemeClr val="tx1"/>
                        </a:solidFill>
                        <a:latin typeface="UD デジタル 教科書体 NK" panose="02020400000000000000" pitchFamily="18" charset="-128"/>
                        <a:ea typeface="UD デジタル 教科書体 NK" panose="02020400000000000000" pitchFamily="18" charset="-128"/>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700" b="0" dirty="0">
                          <a:solidFill>
                            <a:schemeClr val="tx1"/>
                          </a:solidFill>
                          <a:latin typeface="UD デジタル 教科書体 NK" panose="02020400000000000000" pitchFamily="18" charset="-128"/>
                          <a:ea typeface="UD デジタル 教科書体 NK" panose="02020400000000000000" pitchFamily="18" charset="-128"/>
                        </a:rPr>
                        <a:t>毎年度</a:t>
                      </a:r>
                      <a:endParaRPr kumimoji="1" lang="ja-JP" altLang="en-US" sz="700" b="0" dirty="0">
                        <a:solidFill>
                          <a:schemeClr val="tx1"/>
                        </a:solidFill>
                        <a:latin typeface="UD デジタル 教科書体 NK" panose="02020400000000000000" pitchFamily="18" charset="-128"/>
                        <a:ea typeface="UD デジタル 教科書体 NK" panose="02020400000000000000" pitchFamily="18" charset="-128"/>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54788661"/>
                  </a:ext>
                </a:extLst>
              </a:tr>
              <a:tr h="441036">
                <a:tc>
                  <a:txBody>
                    <a:bodyPr/>
                    <a:lstStyle>
                      <a:lvl1pPr marL="0" algn="l" defTabSz="685800" rtl="0" eaLnBrk="1" latinLnBrk="0" hangingPunct="1">
                        <a:defRPr kumimoji="1" sz="1350" kern="1200">
                          <a:solidFill>
                            <a:schemeClr val="dk1"/>
                          </a:solidFill>
                          <a:latin typeface="Calibri" panose="020F0502020204030204"/>
                        </a:defRPr>
                      </a:lvl1pPr>
                      <a:lvl2pPr marL="342900" algn="l" defTabSz="685800" rtl="0" eaLnBrk="1" latinLnBrk="0" hangingPunct="1">
                        <a:defRPr kumimoji="1" sz="1350" kern="1200">
                          <a:solidFill>
                            <a:schemeClr val="dk1"/>
                          </a:solidFill>
                          <a:latin typeface="Calibri" panose="020F0502020204030204"/>
                        </a:defRPr>
                      </a:lvl2pPr>
                      <a:lvl3pPr marL="685800" algn="l" defTabSz="685800" rtl="0" eaLnBrk="1" latinLnBrk="0" hangingPunct="1">
                        <a:defRPr kumimoji="1" sz="1350" kern="1200">
                          <a:solidFill>
                            <a:schemeClr val="dk1"/>
                          </a:solidFill>
                          <a:latin typeface="Calibri" panose="020F0502020204030204"/>
                        </a:defRPr>
                      </a:lvl3pPr>
                      <a:lvl4pPr marL="1028700" algn="l" defTabSz="685800" rtl="0" eaLnBrk="1" latinLnBrk="0" hangingPunct="1">
                        <a:defRPr kumimoji="1" sz="1350" kern="1200">
                          <a:solidFill>
                            <a:schemeClr val="dk1"/>
                          </a:solidFill>
                          <a:latin typeface="Calibri" panose="020F0502020204030204"/>
                        </a:defRPr>
                      </a:lvl4pPr>
                      <a:lvl5pPr marL="1371600" algn="l" defTabSz="685800" rtl="0" eaLnBrk="1" latinLnBrk="0" hangingPunct="1">
                        <a:defRPr kumimoji="1" sz="1350" kern="1200">
                          <a:solidFill>
                            <a:schemeClr val="dk1"/>
                          </a:solidFill>
                          <a:latin typeface="Calibri" panose="020F0502020204030204"/>
                        </a:defRPr>
                      </a:lvl5pPr>
                      <a:lvl6pPr marL="1714500" algn="l" defTabSz="685800" rtl="0" eaLnBrk="1" latinLnBrk="0" hangingPunct="1">
                        <a:defRPr kumimoji="1" sz="1350" kern="1200">
                          <a:solidFill>
                            <a:schemeClr val="dk1"/>
                          </a:solidFill>
                          <a:latin typeface="Calibri" panose="020F0502020204030204"/>
                        </a:defRPr>
                      </a:lvl6pPr>
                      <a:lvl7pPr marL="2057400" algn="l" defTabSz="685800" rtl="0" eaLnBrk="1" latinLnBrk="0" hangingPunct="1">
                        <a:defRPr kumimoji="1" sz="1350" kern="1200">
                          <a:solidFill>
                            <a:schemeClr val="dk1"/>
                          </a:solidFill>
                          <a:latin typeface="Calibri" panose="020F0502020204030204"/>
                        </a:defRPr>
                      </a:lvl7pPr>
                      <a:lvl8pPr marL="2400300" algn="l" defTabSz="685800" rtl="0" eaLnBrk="1" latinLnBrk="0" hangingPunct="1">
                        <a:defRPr kumimoji="1" sz="1350" kern="1200">
                          <a:solidFill>
                            <a:schemeClr val="dk1"/>
                          </a:solidFill>
                          <a:latin typeface="Calibri" panose="020F0502020204030204"/>
                        </a:defRPr>
                      </a:lvl8pPr>
                      <a:lvl9pPr marL="2743200" algn="l" defTabSz="685800" rtl="0" eaLnBrk="1" latinLnBrk="0" hangingPunct="1">
                        <a:defRPr kumimoji="1" sz="1350" kern="1200">
                          <a:solidFill>
                            <a:schemeClr val="dk1"/>
                          </a:solidFill>
                          <a:latin typeface="Calibri" panose="020F0502020204030204"/>
                        </a:defRPr>
                      </a:lvl9pPr>
                    </a:lstStyle>
                    <a:p>
                      <a:r>
                        <a:rPr kumimoji="1" lang="ja-JP" altLang="en-US" sz="700" b="0" kern="1200" dirty="0">
                          <a:solidFill>
                            <a:schemeClr val="tx1"/>
                          </a:solidFill>
                          <a:effectLst/>
                          <a:latin typeface="UD デジタル 教科書体 NK" panose="02020400000000000000" pitchFamily="18" charset="-128"/>
                          <a:ea typeface="UD デジタル 教科書体 NK" panose="02020400000000000000" pitchFamily="18" charset="-128"/>
                        </a:rPr>
                        <a:t>４．自然環境の保全と農林水産業の推進</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kumimoji="1" sz="1350" kern="1200">
                          <a:solidFill>
                            <a:schemeClr val="dk1"/>
                          </a:solidFill>
                          <a:latin typeface="Calibri" panose="020F0502020204030204"/>
                        </a:defRPr>
                      </a:lvl1pPr>
                      <a:lvl2pPr marL="342900" algn="l" defTabSz="685800" rtl="0" eaLnBrk="1" latinLnBrk="0" hangingPunct="1">
                        <a:defRPr kumimoji="1" sz="1350" kern="1200">
                          <a:solidFill>
                            <a:schemeClr val="dk1"/>
                          </a:solidFill>
                          <a:latin typeface="Calibri" panose="020F0502020204030204"/>
                        </a:defRPr>
                      </a:lvl2pPr>
                      <a:lvl3pPr marL="685800" algn="l" defTabSz="685800" rtl="0" eaLnBrk="1" latinLnBrk="0" hangingPunct="1">
                        <a:defRPr kumimoji="1" sz="1350" kern="1200">
                          <a:solidFill>
                            <a:schemeClr val="dk1"/>
                          </a:solidFill>
                          <a:latin typeface="Calibri" panose="020F0502020204030204"/>
                        </a:defRPr>
                      </a:lvl3pPr>
                      <a:lvl4pPr marL="1028700" algn="l" defTabSz="685800" rtl="0" eaLnBrk="1" latinLnBrk="0" hangingPunct="1">
                        <a:defRPr kumimoji="1" sz="1350" kern="1200">
                          <a:solidFill>
                            <a:schemeClr val="dk1"/>
                          </a:solidFill>
                          <a:latin typeface="Calibri" panose="020F0502020204030204"/>
                        </a:defRPr>
                      </a:lvl4pPr>
                      <a:lvl5pPr marL="1371600" algn="l" defTabSz="685800" rtl="0" eaLnBrk="1" latinLnBrk="0" hangingPunct="1">
                        <a:defRPr kumimoji="1" sz="1350" kern="1200">
                          <a:solidFill>
                            <a:schemeClr val="dk1"/>
                          </a:solidFill>
                          <a:latin typeface="Calibri" panose="020F0502020204030204"/>
                        </a:defRPr>
                      </a:lvl5pPr>
                      <a:lvl6pPr marL="1714500" algn="l" defTabSz="685800" rtl="0" eaLnBrk="1" latinLnBrk="0" hangingPunct="1">
                        <a:defRPr kumimoji="1" sz="1350" kern="1200">
                          <a:solidFill>
                            <a:schemeClr val="dk1"/>
                          </a:solidFill>
                          <a:latin typeface="Calibri" panose="020F0502020204030204"/>
                        </a:defRPr>
                      </a:lvl6pPr>
                      <a:lvl7pPr marL="2057400" algn="l" defTabSz="685800" rtl="0" eaLnBrk="1" latinLnBrk="0" hangingPunct="1">
                        <a:defRPr kumimoji="1" sz="1350" kern="1200">
                          <a:solidFill>
                            <a:schemeClr val="dk1"/>
                          </a:solidFill>
                          <a:latin typeface="Calibri" panose="020F0502020204030204"/>
                        </a:defRPr>
                      </a:lvl7pPr>
                      <a:lvl8pPr marL="2400300" algn="l" defTabSz="685800" rtl="0" eaLnBrk="1" latinLnBrk="0" hangingPunct="1">
                        <a:defRPr kumimoji="1" sz="1350" kern="1200">
                          <a:solidFill>
                            <a:schemeClr val="dk1"/>
                          </a:solidFill>
                          <a:latin typeface="Calibri" panose="020F0502020204030204"/>
                        </a:defRPr>
                      </a:lvl8pPr>
                      <a:lvl9pPr marL="2743200" algn="l" defTabSz="685800" rtl="0" eaLnBrk="1" latinLnBrk="0" hangingPunct="1">
                        <a:defRPr kumimoji="1" sz="1350" kern="1200">
                          <a:solidFill>
                            <a:schemeClr val="dk1"/>
                          </a:solidFill>
                          <a:latin typeface="Calibri" panose="020F0502020204030204"/>
                        </a:defRPr>
                      </a:lvl9pPr>
                    </a:lstStyle>
                    <a:p>
                      <a:r>
                        <a:rPr kumimoji="1" lang="ja-JP" altLang="en-US" sz="700" b="0" dirty="0">
                          <a:solidFill>
                            <a:schemeClr val="tx1"/>
                          </a:solidFill>
                          <a:latin typeface="UD デジタル 教科書体 NK" panose="02020400000000000000" pitchFamily="18" charset="-128"/>
                          <a:ea typeface="UD デジタル 教科書体 NK" panose="02020400000000000000" pitchFamily="18" charset="-128"/>
                        </a:rPr>
                        <a:t>森林整備面積（</a:t>
                      </a:r>
                      <a:r>
                        <a:rPr kumimoji="1" lang="en-US" altLang="ja-JP" sz="700" b="0" dirty="0">
                          <a:solidFill>
                            <a:schemeClr val="tx1"/>
                          </a:solidFill>
                          <a:latin typeface="UD デジタル 教科書体 NK" panose="02020400000000000000" pitchFamily="18" charset="-128"/>
                          <a:ea typeface="UD デジタル 教科書体 NK" panose="02020400000000000000" pitchFamily="18" charset="-128"/>
                        </a:rPr>
                        <a:t>ha</a:t>
                      </a:r>
                      <a:r>
                        <a:rPr kumimoji="1" lang="ja-JP" altLang="en-US" sz="700" b="0" dirty="0">
                          <a:solidFill>
                            <a:schemeClr val="tx1"/>
                          </a:solidFill>
                          <a:latin typeface="UD デジタル 教科書体 NK" panose="02020400000000000000" pitchFamily="18" charset="-128"/>
                          <a:ea typeface="UD デジタル 教科書体 NK" panose="02020400000000000000" pitchFamily="18" charset="-128"/>
                        </a:rPr>
                        <a: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ja-JP" altLang="en-US" sz="700" b="0" dirty="0">
                          <a:solidFill>
                            <a:schemeClr val="tx1"/>
                          </a:solidFill>
                          <a:highlight>
                            <a:srgbClr val="DCF0EA"/>
                          </a:highlight>
                          <a:latin typeface="UD デジタル 教科書体 NK" panose="02020400000000000000" pitchFamily="18" charset="-128"/>
                          <a:ea typeface="UD デジタル 教科書体 NK" panose="02020400000000000000" pitchFamily="18" charset="-128"/>
                        </a:rPr>
                        <a:t>都市圏全体では設定しない</a:t>
                      </a:r>
                      <a:endParaRPr lang="en-US" altLang="ja-JP" sz="700" b="0" dirty="0">
                        <a:solidFill>
                          <a:schemeClr val="tx1"/>
                        </a:solidFill>
                        <a:latin typeface="UD デジタル 教科書体 NK" panose="02020400000000000000" pitchFamily="18" charset="-128"/>
                        <a:ea typeface="UD デジタル 教科書体 NK" panose="02020400000000000000" pitchFamily="18" charset="-128"/>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altLang="ja-JP" sz="700" b="0" dirty="0">
                        <a:solidFill>
                          <a:schemeClr val="tx1"/>
                        </a:solidFill>
                        <a:latin typeface="UD デジタル 教科書体 NK" panose="02020400000000000000" pitchFamily="18" charset="-128"/>
                        <a:ea typeface="UD デジタル 教科書体 NK" panose="02020400000000000000" pitchFamily="18" charset="-128"/>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700" b="0" dirty="0">
                          <a:solidFill>
                            <a:schemeClr val="tx1"/>
                          </a:solidFill>
                          <a:latin typeface="UD デジタル 教科書体 NK" panose="02020400000000000000" pitchFamily="18" charset="-128"/>
                          <a:ea typeface="UD デジタル 教科書体 NK" panose="02020400000000000000" pitchFamily="18" charset="-128"/>
                        </a:rPr>
                        <a:t>毎年度</a:t>
                      </a:r>
                      <a:endParaRPr kumimoji="1" lang="ja-JP" altLang="en-US" sz="700" b="0" dirty="0">
                        <a:solidFill>
                          <a:schemeClr val="tx1"/>
                        </a:solidFill>
                        <a:latin typeface="UD デジタル 教科書体 NK" panose="02020400000000000000" pitchFamily="18" charset="-128"/>
                        <a:ea typeface="UD デジタル 教科書体 NK" panose="02020400000000000000" pitchFamily="18" charset="-128"/>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33361936"/>
                  </a:ext>
                </a:extLst>
              </a:tr>
              <a:tr h="441036">
                <a:tc>
                  <a:txBody>
                    <a:bodyPr/>
                    <a:lstStyle>
                      <a:lvl1pPr marL="0" algn="l" defTabSz="685800" rtl="0" eaLnBrk="1" latinLnBrk="0" hangingPunct="1">
                        <a:defRPr kumimoji="1" sz="1350" kern="1200">
                          <a:solidFill>
                            <a:schemeClr val="dk1"/>
                          </a:solidFill>
                          <a:latin typeface="Calibri" panose="020F0502020204030204"/>
                        </a:defRPr>
                      </a:lvl1pPr>
                      <a:lvl2pPr marL="342900" algn="l" defTabSz="685800" rtl="0" eaLnBrk="1" latinLnBrk="0" hangingPunct="1">
                        <a:defRPr kumimoji="1" sz="1350" kern="1200">
                          <a:solidFill>
                            <a:schemeClr val="dk1"/>
                          </a:solidFill>
                          <a:latin typeface="Calibri" panose="020F0502020204030204"/>
                        </a:defRPr>
                      </a:lvl2pPr>
                      <a:lvl3pPr marL="685800" algn="l" defTabSz="685800" rtl="0" eaLnBrk="1" latinLnBrk="0" hangingPunct="1">
                        <a:defRPr kumimoji="1" sz="1350" kern="1200">
                          <a:solidFill>
                            <a:schemeClr val="dk1"/>
                          </a:solidFill>
                          <a:latin typeface="Calibri" panose="020F0502020204030204"/>
                        </a:defRPr>
                      </a:lvl3pPr>
                      <a:lvl4pPr marL="1028700" algn="l" defTabSz="685800" rtl="0" eaLnBrk="1" latinLnBrk="0" hangingPunct="1">
                        <a:defRPr kumimoji="1" sz="1350" kern="1200">
                          <a:solidFill>
                            <a:schemeClr val="dk1"/>
                          </a:solidFill>
                          <a:latin typeface="Calibri" panose="020F0502020204030204"/>
                        </a:defRPr>
                      </a:lvl4pPr>
                      <a:lvl5pPr marL="1371600" algn="l" defTabSz="685800" rtl="0" eaLnBrk="1" latinLnBrk="0" hangingPunct="1">
                        <a:defRPr kumimoji="1" sz="1350" kern="1200">
                          <a:solidFill>
                            <a:schemeClr val="dk1"/>
                          </a:solidFill>
                          <a:latin typeface="Calibri" panose="020F0502020204030204"/>
                        </a:defRPr>
                      </a:lvl5pPr>
                      <a:lvl6pPr marL="1714500" algn="l" defTabSz="685800" rtl="0" eaLnBrk="1" latinLnBrk="0" hangingPunct="1">
                        <a:defRPr kumimoji="1" sz="1350" kern="1200">
                          <a:solidFill>
                            <a:schemeClr val="dk1"/>
                          </a:solidFill>
                          <a:latin typeface="Calibri" panose="020F0502020204030204"/>
                        </a:defRPr>
                      </a:lvl6pPr>
                      <a:lvl7pPr marL="2057400" algn="l" defTabSz="685800" rtl="0" eaLnBrk="1" latinLnBrk="0" hangingPunct="1">
                        <a:defRPr kumimoji="1" sz="1350" kern="1200">
                          <a:solidFill>
                            <a:schemeClr val="dk1"/>
                          </a:solidFill>
                          <a:latin typeface="Calibri" panose="020F0502020204030204"/>
                        </a:defRPr>
                      </a:lvl7pPr>
                      <a:lvl8pPr marL="2400300" algn="l" defTabSz="685800" rtl="0" eaLnBrk="1" latinLnBrk="0" hangingPunct="1">
                        <a:defRPr kumimoji="1" sz="1350" kern="1200">
                          <a:solidFill>
                            <a:schemeClr val="dk1"/>
                          </a:solidFill>
                          <a:latin typeface="Calibri" panose="020F0502020204030204"/>
                        </a:defRPr>
                      </a:lvl8pPr>
                      <a:lvl9pPr marL="2743200" algn="l" defTabSz="685800" rtl="0" eaLnBrk="1" latinLnBrk="0" hangingPunct="1">
                        <a:defRPr kumimoji="1" sz="1350" kern="1200">
                          <a:solidFill>
                            <a:schemeClr val="dk1"/>
                          </a:solidFill>
                          <a:latin typeface="Calibri" panose="020F0502020204030204"/>
                        </a:defRPr>
                      </a:lvl9pPr>
                    </a:lstStyle>
                    <a:p>
                      <a:r>
                        <a:rPr kumimoji="1" lang="ja-JP" altLang="en-US" sz="700" b="0" kern="1200" dirty="0">
                          <a:solidFill>
                            <a:schemeClr val="tx1"/>
                          </a:solidFill>
                          <a:effectLst/>
                          <a:latin typeface="UD デジタル 教科書体 NK" panose="02020400000000000000" pitchFamily="18" charset="-128"/>
                          <a:ea typeface="UD デジタル 教科書体 NK" panose="02020400000000000000" pitchFamily="18" charset="-128"/>
                        </a:rPr>
                        <a:t>５．行動変容の促進と環境投資</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kumimoji="1" sz="1350" kern="1200">
                          <a:solidFill>
                            <a:schemeClr val="dk1"/>
                          </a:solidFill>
                          <a:latin typeface="Calibri" panose="020F0502020204030204"/>
                        </a:defRPr>
                      </a:lvl1pPr>
                      <a:lvl2pPr marL="342900" algn="l" defTabSz="685800" rtl="0" eaLnBrk="1" latinLnBrk="0" hangingPunct="1">
                        <a:defRPr kumimoji="1" sz="1350" kern="1200">
                          <a:solidFill>
                            <a:schemeClr val="dk1"/>
                          </a:solidFill>
                          <a:latin typeface="Calibri" panose="020F0502020204030204"/>
                        </a:defRPr>
                      </a:lvl2pPr>
                      <a:lvl3pPr marL="685800" algn="l" defTabSz="685800" rtl="0" eaLnBrk="1" latinLnBrk="0" hangingPunct="1">
                        <a:defRPr kumimoji="1" sz="1350" kern="1200">
                          <a:solidFill>
                            <a:schemeClr val="dk1"/>
                          </a:solidFill>
                          <a:latin typeface="Calibri" panose="020F0502020204030204"/>
                        </a:defRPr>
                      </a:lvl3pPr>
                      <a:lvl4pPr marL="1028700" algn="l" defTabSz="685800" rtl="0" eaLnBrk="1" latinLnBrk="0" hangingPunct="1">
                        <a:defRPr kumimoji="1" sz="1350" kern="1200">
                          <a:solidFill>
                            <a:schemeClr val="dk1"/>
                          </a:solidFill>
                          <a:latin typeface="Calibri" panose="020F0502020204030204"/>
                        </a:defRPr>
                      </a:lvl4pPr>
                      <a:lvl5pPr marL="1371600" algn="l" defTabSz="685800" rtl="0" eaLnBrk="1" latinLnBrk="0" hangingPunct="1">
                        <a:defRPr kumimoji="1" sz="1350" kern="1200">
                          <a:solidFill>
                            <a:schemeClr val="dk1"/>
                          </a:solidFill>
                          <a:latin typeface="Calibri" panose="020F0502020204030204"/>
                        </a:defRPr>
                      </a:lvl5pPr>
                      <a:lvl6pPr marL="1714500" algn="l" defTabSz="685800" rtl="0" eaLnBrk="1" latinLnBrk="0" hangingPunct="1">
                        <a:defRPr kumimoji="1" sz="1350" kern="1200">
                          <a:solidFill>
                            <a:schemeClr val="dk1"/>
                          </a:solidFill>
                          <a:latin typeface="Calibri" panose="020F0502020204030204"/>
                        </a:defRPr>
                      </a:lvl6pPr>
                      <a:lvl7pPr marL="2057400" algn="l" defTabSz="685800" rtl="0" eaLnBrk="1" latinLnBrk="0" hangingPunct="1">
                        <a:defRPr kumimoji="1" sz="1350" kern="1200">
                          <a:solidFill>
                            <a:schemeClr val="dk1"/>
                          </a:solidFill>
                          <a:latin typeface="Calibri" panose="020F0502020204030204"/>
                        </a:defRPr>
                      </a:lvl7pPr>
                      <a:lvl8pPr marL="2400300" algn="l" defTabSz="685800" rtl="0" eaLnBrk="1" latinLnBrk="0" hangingPunct="1">
                        <a:defRPr kumimoji="1" sz="1350" kern="1200">
                          <a:solidFill>
                            <a:schemeClr val="dk1"/>
                          </a:solidFill>
                          <a:latin typeface="Calibri" panose="020F0502020204030204"/>
                        </a:defRPr>
                      </a:lvl8pPr>
                      <a:lvl9pPr marL="2743200" algn="l" defTabSz="685800" rtl="0" eaLnBrk="1" latinLnBrk="0" hangingPunct="1">
                        <a:defRPr kumimoji="1" sz="1350" kern="1200">
                          <a:solidFill>
                            <a:schemeClr val="dk1"/>
                          </a:solidFill>
                          <a:latin typeface="Calibri" panose="020F0502020204030204"/>
                        </a:defRPr>
                      </a:lvl9pPr>
                    </a:lstStyle>
                    <a:p>
                      <a:r>
                        <a:rPr kumimoji="1" lang="ja-JP" altLang="en-US" sz="700" b="0" dirty="0">
                          <a:solidFill>
                            <a:schemeClr val="tx1"/>
                          </a:solidFill>
                          <a:latin typeface="UD デジタル 教科書体 NK" panose="02020400000000000000" pitchFamily="18" charset="-128"/>
                          <a:ea typeface="UD デジタル 教科書体 NK" panose="02020400000000000000" pitchFamily="18" charset="-128"/>
                        </a:rPr>
                        <a:t>脱炭素化への取組を実施している住民・事業者の割合（％）</a:t>
                      </a:r>
                      <a:endParaRPr kumimoji="1" lang="en-US" altLang="ja-JP" sz="700" b="0" dirty="0">
                        <a:solidFill>
                          <a:schemeClr val="tx1"/>
                        </a:solidFill>
                        <a:latin typeface="UD デジタル 教科書体 NK" panose="02020400000000000000" pitchFamily="18" charset="-128"/>
                        <a:ea typeface="UD デジタル 教科書体 NK" panose="02020400000000000000" pitchFamily="18" charset="-128"/>
                      </a:endParaRPr>
                    </a:p>
                    <a:p>
                      <a:r>
                        <a:rPr kumimoji="1" lang="ja-JP" altLang="en-US" sz="700" b="0" dirty="0">
                          <a:solidFill>
                            <a:schemeClr val="tx1"/>
                          </a:solidFill>
                          <a:latin typeface="UD デジタル 教科書体 NK" panose="02020400000000000000" pitchFamily="18" charset="-128"/>
                          <a:ea typeface="UD デジタル 教科書体 NK" panose="02020400000000000000" pitchFamily="18" charset="-128"/>
                        </a:rPr>
                        <a:t>現状：</a:t>
                      </a:r>
                      <a:r>
                        <a:rPr kumimoji="1" lang="en-US" altLang="ja-JP" sz="700" b="0" dirty="0">
                          <a:solidFill>
                            <a:schemeClr val="tx1"/>
                          </a:solidFill>
                          <a:latin typeface="UD デジタル 教科書体 NK" panose="02020400000000000000" pitchFamily="18" charset="-128"/>
                          <a:ea typeface="UD デジタル 教科書体 NK" panose="02020400000000000000" pitchFamily="18" charset="-128"/>
                        </a:rPr>
                        <a:t>39</a:t>
                      </a:r>
                      <a:r>
                        <a:rPr kumimoji="1" lang="ja-JP" altLang="en-US" sz="700" b="0" dirty="0">
                          <a:solidFill>
                            <a:schemeClr val="tx1"/>
                          </a:solidFill>
                          <a:latin typeface="UD デジタル 教科書体 NK" panose="02020400000000000000" pitchFamily="18" charset="-128"/>
                          <a:ea typeface="UD デジタル 教科書体 NK" panose="02020400000000000000" pitchFamily="18" charset="-128"/>
                        </a:rPr>
                        <a:t>（住民）</a:t>
                      </a:r>
                      <a:endParaRPr kumimoji="1" lang="en-US" altLang="ja-JP" sz="700" b="0" dirty="0">
                        <a:solidFill>
                          <a:schemeClr val="tx1"/>
                        </a:solidFill>
                        <a:latin typeface="UD デジタル 教科書体 NK" panose="02020400000000000000" pitchFamily="18" charset="-128"/>
                        <a:ea typeface="UD デジタル 教科書体 NK" panose="02020400000000000000" pitchFamily="18" charset="-128"/>
                      </a:endParaRPr>
                    </a:p>
                    <a:p>
                      <a:r>
                        <a:rPr kumimoji="1" lang="ja-JP" altLang="en-US" sz="700" b="0" dirty="0">
                          <a:solidFill>
                            <a:schemeClr val="tx1"/>
                          </a:solidFill>
                          <a:latin typeface="UD デジタル 教科書体 NK" panose="02020400000000000000" pitchFamily="18" charset="-128"/>
                          <a:ea typeface="UD デジタル 教科書体 NK" panose="02020400000000000000" pitchFamily="18" charset="-128"/>
                        </a:rPr>
                        <a:t>　　　　　</a:t>
                      </a:r>
                      <a:r>
                        <a:rPr kumimoji="1" lang="en-US" altLang="ja-JP" sz="700" b="0" dirty="0">
                          <a:solidFill>
                            <a:schemeClr val="tx1"/>
                          </a:solidFill>
                          <a:latin typeface="UD デジタル 教科書体 NK" panose="02020400000000000000" pitchFamily="18" charset="-128"/>
                          <a:ea typeface="UD デジタル 教科書体 NK" panose="02020400000000000000" pitchFamily="18" charset="-128"/>
                        </a:rPr>
                        <a:t>32</a:t>
                      </a:r>
                      <a:r>
                        <a:rPr kumimoji="1" lang="ja-JP" altLang="en-US" sz="700" b="0" dirty="0">
                          <a:solidFill>
                            <a:schemeClr val="tx1"/>
                          </a:solidFill>
                          <a:latin typeface="UD デジタル 教科書体 NK" panose="02020400000000000000" pitchFamily="18" charset="-128"/>
                          <a:ea typeface="UD デジタル 教科書体 NK" panose="02020400000000000000" pitchFamily="18" charset="-128"/>
                        </a:rPr>
                        <a:t>（事業者）</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700" b="0" dirty="0">
                          <a:solidFill>
                            <a:schemeClr val="tx1"/>
                          </a:solidFill>
                          <a:latin typeface="UD デジタル 教科書体 NK" panose="02020400000000000000" pitchFamily="18" charset="-128"/>
                          <a:ea typeface="UD デジタル 教科書体 NK" panose="02020400000000000000" pitchFamily="18" charset="-128"/>
                        </a:rPr>
                        <a:t>53</a:t>
                      </a:r>
                      <a:r>
                        <a:rPr lang="ja-JP" altLang="en-US" sz="700" b="0" dirty="0">
                          <a:solidFill>
                            <a:schemeClr val="tx1"/>
                          </a:solidFill>
                          <a:latin typeface="UD デジタル 教科書体 NK" panose="02020400000000000000" pitchFamily="18" charset="-128"/>
                          <a:ea typeface="UD デジタル 教科書体 NK" panose="02020400000000000000" pitchFamily="18" charset="-128"/>
                        </a:rPr>
                        <a:t>％（住民）</a:t>
                      </a:r>
                      <a:endParaRPr lang="en-US" altLang="ja-JP" sz="700" b="0" dirty="0">
                        <a:solidFill>
                          <a:schemeClr val="tx1"/>
                        </a:solidFill>
                        <a:latin typeface="UD デジタル 教科書体 NK" panose="02020400000000000000" pitchFamily="18" charset="-128"/>
                        <a:ea typeface="UD デジタル 教科書体 NK" panose="02020400000000000000" pitchFamily="18"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700" b="0" dirty="0">
                          <a:solidFill>
                            <a:schemeClr val="tx1"/>
                          </a:solidFill>
                          <a:latin typeface="UD デジタル 教科書体 NK" panose="02020400000000000000" pitchFamily="18" charset="-128"/>
                          <a:ea typeface="UD デジタル 教科書体 NK" panose="02020400000000000000" pitchFamily="18" charset="-128"/>
                        </a:rPr>
                        <a:t>48</a:t>
                      </a:r>
                      <a:r>
                        <a:rPr lang="ja-JP" altLang="en-US" sz="700" b="0" dirty="0">
                          <a:solidFill>
                            <a:schemeClr val="tx1"/>
                          </a:solidFill>
                          <a:latin typeface="UD デジタル 教科書体 NK" panose="02020400000000000000" pitchFamily="18" charset="-128"/>
                          <a:ea typeface="UD デジタル 教科書体 NK" panose="02020400000000000000" pitchFamily="18" charset="-128"/>
                        </a:rPr>
                        <a:t>％（事業者）</a:t>
                      </a:r>
                      <a:endParaRPr lang="en-US" altLang="ja-JP" sz="700" b="0" dirty="0">
                        <a:solidFill>
                          <a:schemeClr val="tx1"/>
                        </a:solidFill>
                        <a:latin typeface="UD デジタル 教科書体 NK" panose="02020400000000000000" pitchFamily="18" charset="-128"/>
                        <a:ea typeface="UD デジタル 教科書体 NK" panose="02020400000000000000" pitchFamily="18" charset="-128"/>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700" b="0" dirty="0">
                          <a:solidFill>
                            <a:schemeClr val="tx1"/>
                          </a:solidFill>
                          <a:latin typeface="UD デジタル 教科書体 NK" panose="02020400000000000000" pitchFamily="18" charset="-128"/>
                          <a:ea typeface="UD デジタル 教科書体 NK" panose="02020400000000000000" pitchFamily="18" charset="-128"/>
                        </a:rPr>
                        <a:t>65</a:t>
                      </a:r>
                      <a:r>
                        <a:rPr lang="ja-JP" altLang="en-US" sz="700" b="0" dirty="0">
                          <a:solidFill>
                            <a:schemeClr val="tx1"/>
                          </a:solidFill>
                          <a:latin typeface="UD デジタル 教科書体 NK" panose="02020400000000000000" pitchFamily="18" charset="-128"/>
                          <a:ea typeface="UD デジタル 教科書体 NK" panose="02020400000000000000" pitchFamily="18" charset="-128"/>
                        </a:rPr>
                        <a:t>％（住民）</a:t>
                      </a:r>
                      <a:endParaRPr lang="en-US" altLang="ja-JP" sz="700" b="0" dirty="0">
                        <a:solidFill>
                          <a:schemeClr val="tx1"/>
                        </a:solidFill>
                        <a:latin typeface="UD デジタル 教科書体 NK" panose="02020400000000000000" pitchFamily="18" charset="-128"/>
                        <a:ea typeface="UD デジタル 教科書体 NK" panose="02020400000000000000" pitchFamily="18"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700" b="0" dirty="0">
                          <a:solidFill>
                            <a:schemeClr val="tx1"/>
                          </a:solidFill>
                          <a:latin typeface="UD デジタル 教科書体 NK" panose="02020400000000000000" pitchFamily="18" charset="-128"/>
                          <a:ea typeface="UD デジタル 教科書体 NK" panose="02020400000000000000" pitchFamily="18" charset="-128"/>
                        </a:rPr>
                        <a:t>61</a:t>
                      </a:r>
                      <a:r>
                        <a:rPr lang="ja-JP" altLang="en-US" sz="700" b="0" dirty="0">
                          <a:solidFill>
                            <a:schemeClr val="tx1"/>
                          </a:solidFill>
                          <a:latin typeface="UD デジタル 教科書体 NK" panose="02020400000000000000" pitchFamily="18" charset="-128"/>
                          <a:ea typeface="UD デジタル 教科書体 NK" panose="02020400000000000000" pitchFamily="18" charset="-128"/>
                        </a:rPr>
                        <a:t>％（事業者）</a:t>
                      </a:r>
                      <a:endParaRPr lang="en-US" altLang="ja-JP" sz="700" b="0" dirty="0">
                        <a:solidFill>
                          <a:schemeClr val="tx1"/>
                        </a:solidFill>
                        <a:latin typeface="UD デジタル 教科書体 NK" panose="02020400000000000000" pitchFamily="18" charset="-128"/>
                        <a:ea typeface="UD デジタル 教科書体 NK" panose="02020400000000000000" pitchFamily="18" charset="-128"/>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700" b="0" dirty="0">
                          <a:solidFill>
                            <a:schemeClr val="tx1"/>
                          </a:solidFill>
                          <a:latin typeface="UD デジタル 教科書体 NK" panose="02020400000000000000" pitchFamily="18" charset="-128"/>
                          <a:ea typeface="UD デジタル 教科書体 NK" panose="02020400000000000000" pitchFamily="18" charset="-128"/>
                        </a:rPr>
                        <a:t>５年ごと</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6750833"/>
                  </a:ext>
                </a:extLst>
              </a:tr>
            </a:tbl>
          </a:graphicData>
        </a:graphic>
      </p:graphicFrame>
      <p:sp>
        <p:nvSpPr>
          <p:cNvPr id="31" name="正方形/長方形 30">
            <a:extLst>
              <a:ext uri="{FF2B5EF4-FFF2-40B4-BE49-F238E27FC236}">
                <a16:creationId xmlns:a16="http://schemas.microsoft.com/office/drawing/2014/main" id="{4B9D2078-9298-14FA-E998-402B2FDE5AD3}"/>
              </a:ext>
            </a:extLst>
          </p:cNvPr>
          <p:cNvSpPr/>
          <p:nvPr/>
        </p:nvSpPr>
        <p:spPr>
          <a:xfrm>
            <a:off x="4519345" y="887025"/>
            <a:ext cx="4626699" cy="336277"/>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750" dirty="0">
                <a:solidFill>
                  <a:schemeClr val="tx1"/>
                </a:solidFill>
                <a:latin typeface="UD デジタル 教科書体 NP" panose="02020400000000000000" pitchFamily="18" charset="-128"/>
                <a:ea typeface="UD デジタル 教科書体 NP" panose="02020400000000000000" pitchFamily="18" charset="-128"/>
              </a:rPr>
              <a:t>◇温対法の改正により、</a:t>
            </a:r>
            <a:r>
              <a:rPr kumimoji="1" lang="ja-JP" altLang="en-US" sz="750" dirty="0">
                <a:solidFill>
                  <a:schemeClr val="tx1"/>
                </a:solidFill>
                <a:highlight>
                  <a:srgbClr val="DCF0EA"/>
                </a:highlight>
                <a:latin typeface="UD デジタル 教科書体 NP" panose="02020400000000000000" pitchFamily="18" charset="-128"/>
                <a:ea typeface="UD デジタル 教科書体 NP" panose="02020400000000000000" pitchFamily="18" charset="-128"/>
              </a:rPr>
              <a:t>再生可能エネルギーの利用の促進に関する事項等の目標を設定するよう（都道</a:t>
            </a:r>
            <a:br>
              <a:rPr kumimoji="1" lang="en-US" altLang="ja-JP" sz="750" dirty="0">
                <a:solidFill>
                  <a:schemeClr val="tx1"/>
                </a:solidFill>
                <a:highlight>
                  <a:srgbClr val="DCF0EA"/>
                </a:highlight>
                <a:latin typeface="UD デジタル 教科書体 NP" panose="02020400000000000000" pitchFamily="18" charset="-128"/>
                <a:ea typeface="UD デジタル 教科書体 NP" panose="02020400000000000000" pitchFamily="18" charset="-128"/>
              </a:rPr>
            </a:br>
            <a:r>
              <a:rPr kumimoji="1" lang="ja-JP" altLang="en-US" sz="750" dirty="0">
                <a:solidFill>
                  <a:schemeClr val="tx1"/>
                </a:solidFill>
                <a:latin typeface="UD デジタル 教科書体 NP" panose="02020400000000000000" pitchFamily="18" charset="-128"/>
                <a:ea typeface="UD デジタル 教科書体 NP" panose="02020400000000000000" pitchFamily="18" charset="-128"/>
              </a:rPr>
              <a:t>　</a:t>
            </a:r>
            <a:r>
              <a:rPr kumimoji="1" lang="ja-JP" altLang="en-US" sz="750" dirty="0">
                <a:solidFill>
                  <a:schemeClr val="tx1"/>
                </a:solidFill>
                <a:highlight>
                  <a:srgbClr val="DCF0EA"/>
                </a:highlight>
                <a:latin typeface="UD デジタル 教科書体 NP" panose="02020400000000000000" pitchFamily="18" charset="-128"/>
                <a:ea typeface="UD デジタル 教科書体 NP" panose="02020400000000000000" pitchFamily="18" charset="-128"/>
              </a:rPr>
              <a:t>府県及び指定都市等に）義務付け</a:t>
            </a:r>
            <a:endParaRPr kumimoji="1" lang="en-US" altLang="ja-JP" sz="750" dirty="0">
              <a:solidFill>
                <a:schemeClr val="tx1"/>
              </a:solidFill>
              <a:highlight>
                <a:srgbClr val="DCF0EA"/>
              </a:highlight>
              <a:latin typeface="UD デジタル 教科書体 NP" panose="02020400000000000000" pitchFamily="18" charset="-128"/>
              <a:ea typeface="UD デジタル 教科書体 NP" panose="02020400000000000000" pitchFamily="18" charset="-128"/>
            </a:endParaRPr>
          </a:p>
        </p:txBody>
      </p:sp>
      <p:sp>
        <p:nvSpPr>
          <p:cNvPr id="28" name="正方形/長方形 27">
            <a:extLst>
              <a:ext uri="{FF2B5EF4-FFF2-40B4-BE49-F238E27FC236}">
                <a16:creationId xmlns:a16="http://schemas.microsoft.com/office/drawing/2014/main" id="{47002A47-8CF2-191B-3D11-2BE93EF58741}"/>
              </a:ext>
            </a:extLst>
          </p:cNvPr>
          <p:cNvSpPr/>
          <p:nvPr/>
        </p:nvSpPr>
        <p:spPr>
          <a:xfrm>
            <a:off x="4519345" y="1150543"/>
            <a:ext cx="4154565" cy="402455"/>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750" dirty="0">
                <a:solidFill>
                  <a:schemeClr val="tx1"/>
                </a:solidFill>
                <a:latin typeface="UD デジタル 教科書体 NP" panose="02020400000000000000" pitchFamily="18" charset="-128"/>
                <a:ea typeface="UD デジタル 教科書体 NP" panose="02020400000000000000" pitchFamily="18" charset="-128"/>
              </a:rPr>
              <a:t>◇目標値設定年度は、計画期間に合わせ</a:t>
            </a:r>
            <a:r>
              <a:rPr kumimoji="1" lang="en-US" altLang="ja-JP" sz="750" dirty="0">
                <a:solidFill>
                  <a:schemeClr val="tx1"/>
                </a:solidFill>
                <a:latin typeface="UD デジタル 教科書体 NP" panose="02020400000000000000" pitchFamily="18" charset="-128"/>
                <a:ea typeface="UD デジタル 教科書体 NP" panose="02020400000000000000" pitchFamily="18" charset="-128"/>
              </a:rPr>
              <a:t>2030</a:t>
            </a:r>
            <a:r>
              <a:rPr kumimoji="1" lang="ja-JP" altLang="en-US" sz="750" dirty="0">
                <a:solidFill>
                  <a:schemeClr val="tx1"/>
                </a:solidFill>
                <a:latin typeface="UD デジタル 教科書体 NP" panose="02020400000000000000" pitchFamily="18" charset="-128"/>
                <a:ea typeface="UD デジタル 教科書体 NP" panose="02020400000000000000" pitchFamily="18" charset="-128"/>
              </a:rPr>
              <a:t>年・</a:t>
            </a:r>
            <a:r>
              <a:rPr kumimoji="1" lang="en-US" altLang="ja-JP" sz="750" dirty="0">
                <a:solidFill>
                  <a:schemeClr val="tx1"/>
                </a:solidFill>
                <a:latin typeface="UD デジタル 教科書体 NP" panose="02020400000000000000" pitchFamily="18" charset="-128"/>
                <a:ea typeface="UD デジタル 教科書体 NP" panose="02020400000000000000" pitchFamily="18" charset="-128"/>
              </a:rPr>
              <a:t>2035</a:t>
            </a:r>
            <a:r>
              <a:rPr kumimoji="1" lang="ja-JP" altLang="en-US" sz="750" dirty="0">
                <a:solidFill>
                  <a:schemeClr val="tx1"/>
                </a:solidFill>
                <a:latin typeface="UD デジタル 教科書体 NP" panose="02020400000000000000" pitchFamily="18" charset="-128"/>
                <a:ea typeface="UD デジタル 教科書体 NP" panose="02020400000000000000" pitchFamily="18" charset="-128"/>
              </a:rPr>
              <a:t>年に設定</a:t>
            </a:r>
            <a:endParaRPr kumimoji="1" lang="en-US" altLang="ja-JP" sz="750" dirty="0">
              <a:solidFill>
                <a:schemeClr val="tx1"/>
              </a:solidFill>
              <a:latin typeface="UD デジタル 教科書体 NP" panose="02020400000000000000" pitchFamily="18" charset="-128"/>
              <a:ea typeface="UD デジタル 教科書体 NP" panose="02020400000000000000" pitchFamily="18" charset="-128"/>
            </a:endParaRPr>
          </a:p>
          <a:p>
            <a:r>
              <a:rPr kumimoji="1" lang="ja-JP" altLang="en-US" sz="750" dirty="0">
                <a:solidFill>
                  <a:schemeClr val="tx1"/>
                </a:solidFill>
                <a:latin typeface="UD デジタル 教科書体 NP" panose="02020400000000000000" pitchFamily="18" charset="-128"/>
                <a:ea typeface="UD デジタル 教科書体 NP" panose="02020400000000000000" pitchFamily="18" charset="-128"/>
              </a:rPr>
              <a:t>◇既に他計画で設定している指標との整合性を図るため、</a:t>
            </a:r>
            <a:r>
              <a:rPr kumimoji="1" lang="ja-JP" altLang="en-US" sz="750" dirty="0">
                <a:solidFill>
                  <a:schemeClr val="tx1"/>
                </a:solidFill>
                <a:highlight>
                  <a:srgbClr val="DCF0EA"/>
                </a:highlight>
                <a:latin typeface="UD デジタル 教科書体 NP" panose="02020400000000000000" pitchFamily="18" charset="-128"/>
                <a:ea typeface="UD デジタル 教科書体 NP" panose="02020400000000000000" pitchFamily="18" charset="-128"/>
              </a:rPr>
              <a:t>基本方針２～４は市町村ごとの状</a:t>
            </a:r>
            <a:endParaRPr kumimoji="1" lang="en-US" altLang="ja-JP" sz="750" dirty="0">
              <a:solidFill>
                <a:schemeClr val="tx1"/>
              </a:solidFill>
              <a:highlight>
                <a:srgbClr val="DCF0EA"/>
              </a:highlight>
              <a:latin typeface="UD デジタル 教科書体 NP" panose="02020400000000000000" pitchFamily="18" charset="-128"/>
              <a:ea typeface="UD デジタル 教科書体 NP" panose="02020400000000000000" pitchFamily="18" charset="-128"/>
            </a:endParaRPr>
          </a:p>
          <a:p>
            <a:r>
              <a:rPr kumimoji="1" lang="ja-JP" altLang="en-US" sz="750" dirty="0">
                <a:solidFill>
                  <a:schemeClr val="tx1"/>
                </a:solidFill>
                <a:latin typeface="UD デジタル 教科書体 NP" panose="02020400000000000000" pitchFamily="18" charset="-128"/>
                <a:ea typeface="UD デジタル 教科書体 NP" panose="02020400000000000000" pitchFamily="18" charset="-128"/>
              </a:rPr>
              <a:t>　</a:t>
            </a:r>
            <a:r>
              <a:rPr kumimoji="1" lang="ja-JP" altLang="en-US" sz="750" dirty="0">
                <a:solidFill>
                  <a:schemeClr val="tx1"/>
                </a:solidFill>
                <a:highlight>
                  <a:srgbClr val="DCF0EA"/>
                </a:highlight>
                <a:latin typeface="UD デジタル 教科書体 NP" panose="02020400000000000000" pitchFamily="18" charset="-128"/>
                <a:ea typeface="UD デジタル 教科書体 NP" panose="02020400000000000000" pitchFamily="18" charset="-128"/>
              </a:rPr>
              <a:t>況に合わせて目標値を設定</a:t>
            </a:r>
          </a:p>
        </p:txBody>
      </p:sp>
      <p:sp>
        <p:nvSpPr>
          <p:cNvPr id="40" name="正方形/長方形 39">
            <a:extLst>
              <a:ext uri="{FF2B5EF4-FFF2-40B4-BE49-F238E27FC236}">
                <a16:creationId xmlns:a16="http://schemas.microsoft.com/office/drawing/2014/main" id="{A8FE48C8-DCB5-D7FC-0530-99F45669C3E3}"/>
              </a:ext>
            </a:extLst>
          </p:cNvPr>
          <p:cNvSpPr/>
          <p:nvPr/>
        </p:nvSpPr>
        <p:spPr>
          <a:xfrm>
            <a:off x="4610122" y="5339721"/>
            <a:ext cx="1221921" cy="23083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chemeClr val="tx1"/>
                </a:solidFill>
                <a:latin typeface="UD デジタル 教科書体 NP" panose="02020400000000000000" pitchFamily="18" charset="-128"/>
                <a:ea typeface="UD デジタル 教科書体 NP" panose="02020400000000000000" pitchFamily="18" charset="-128"/>
              </a:rPr>
              <a:t>適応策に関する取組</a:t>
            </a:r>
          </a:p>
        </p:txBody>
      </p:sp>
      <p:sp>
        <p:nvSpPr>
          <p:cNvPr id="44" name="正方形/長方形 43">
            <a:extLst>
              <a:ext uri="{FF2B5EF4-FFF2-40B4-BE49-F238E27FC236}">
                <a16:creationId xmlns:a16="http://schemas.microsoft.com/office/drawing/2014/main" id="{3B2FD122-9755-429A-BB9F-D9A8DEACF840}"/>
              </a:ext>
            </a:extLst>
          </p:cNvPr>
          <p:cNvSpPr/>
          <p:nvPr/>
        </p:nvSpPr>
        <p:spPr>
          <a:xfrm>
            <a:off x="4553844" y="5667337"/>
            <a:ext cx="4394789" cy="674338"/>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750" dirty="0">
                <a:solidFill>
                  <a:schemeClr val="tx1"/>
                </a:solidFill>
                <a:latin typeface="UD デジタル 教科書体 NP" panose="02020400000000000000" pitchFamily="18" charset="-128"/>
                <a:ea typeface="UD デジタル 教科書体 NP" panose="02020400000000000000" pitchFamily="18" charset="-128"/>
              </a:rPr>
              <a:t>◇「適応策」とは温室効果ガスの排出量を減らす「緩和策」とは対照的に、既に起きてしまって</a:t>
            </a:r>
            <a:endParaRPr kumimoji="1" lang="en-US" altLang="ja-JP" sz="750" dirty="0">
              <a:solidFill>
                <a:schemeClr val="tx1"/>
              </a:solidFill>
              <a:latin typeface="UD デジタル 教科書体 NP" panose="02020400000000000000" pitchFamily="18" charset="-128"/>
              <a:ea typeface="UD デジタル 教科書体 NP" panose="02020400000000000000" pitchFamily="18" charset="-128"/>
            </a:endParaRPr>
          </a:p>
          <a:p>
            <a:r>
              <a:rPr kumimoji="1" lang="ja-JP" altLang="en-US" sz="750" dirty="0">
                <a:solidFill>
                  <a:schemeClr val="tx1"/>
                </a:solidFill>
                <a:latin typeface="UD デジタル 教科書体 NP" panose="02020400000000000000" pitchFamily="18" charset="-128"/>
                <a:ea typeface="UD デジタル 教科書体 NP" panose="02020400000000000000" pitchFamily="18" charset="-128"/>
              </a:rPr>
              <a:t>　いる、あるいは将来避けられない気候変動の影響に対処することが目的</a:t>
            </a:r>
            <a:endParaRPr kumimoji="1" lang="en-US" altLang="ja-JP" sz="750" dirty="0">
              <a:solidFill>
                <a:schemeClr val="tx1"/>
              </a:solidFill>
              <a:latin typeface="UD デジタル 教科書体 NP" panose="02020400000000000000" pitchFamily="18" charset="-128"/>
              <a:ea typeface="UD デジタル 教科書体 NP" panose="02020400000000000000" pitchFamily="18" charset="-128"/>
            </a:endParaRPr>
          </a:p>
          <a:p>
            <a:r>
              <a:rPr kumimoji="1" lang="ja-JP" altLang="en-US" sz="750" dirty="0">
                <a:solidFill>
                  <a:schemeClr val="tx1"/>
                </a:solidFill>
                <a:latin typeface="UD デジタル 教科書体 NP" panose="02020400000000000000" pitchFamily="18" charset="-128"/>
                <a:ea typeface="UD デジタル 教科書体 NP" panose="02020400000000000000" pitchFamily="18" charset="-128"/>
              </a:rPr>
              <a:t>◇適応策の対象は、農林水産業、水環境・水資源、自然生態系など、多岐に渡るため、分野ごとに</a:t>
            </a:r>
            <a:endParaRPr kumimoji="1" lang="en-US" altLang="ja-JP" sz="750" dirty="0">
              <a:solidFill>
                <a:schemeClr val="tx1"/>
              </a:solidFill>
              <a:latin typeface="UD デジタル 教科書体 NP" panose="02020400000000000000" pitchFamily="18" charset="-128"/>
              <a:ea typeface="UD デジタル 教科書体 NP" panose="02020400000000000000" pitchFamily="18" charset="-128"/>
            </a:endParaRPr>
          </a:p>
          <a:p>
            <a:r>
              <a:rPr kumimoji="1" lang="ja-JP" altLang="en-US" sz="750" dirty="0">
                <a:solidFill>
                  <a:schemeClr val="tx1"/>
                </a:solidFill>
                <a:latin typeface="UD デジタル 教科書体 NP" panose="02020400000000000000" pitchFamily="18" charset="-128"/>
                <a:ea typeface="UD デジタル 教科書体 NP" panose="02020400000000000000" pitchFamily="18" charset="-128"/>
              </a:rPr>
              <a:t>　懸念される影響とその対策を示す</a:t>
            </a:r>
            <a:endParaRPr kumimoji="1" lang="en-US" altLang="ja-JP" sz="750" dirty="0">
              <a:solidFill>
                <a:schemeClr val="tx1"/>
              </a:solidFill>
              <a:latin typeface="UD デジタル 教科書体 NP" panose="02020400000000000000" pitchFamily="18" charset="-128"/>
              <a:ea typeface="UD デジタル 教科書体 NP" panose="02020400000000000000" pitchFamily="18" charset="-128"/>
            </a:endParaRPr>
          </a:p>
          <a:p>
            <a:r>
              <a:rPr kumimoji="1" lang="ja-JP" altLang="en-US" sz="750" dirty="0">
                <a:solidFill>
                  <a:schemeClr val="tx1"/>
                </a:solidFill>
                <a:latin typeface="UD デジタル 教科書体 NP" panose="02020400000000000000" pitchFamily="18" charset="-128"/>
                <a:ea typeface="UD デジタル 教科書体 NP" panose="02020400000000000000" pitchFamily="18" charset="-128"/>
              </a:rPr>
              <a:t>◇</a:t>
            </a:r>
            <a:r>
              <a:rPr kumimoji="1" lang="ja-JP" altLang="en-US" sz="750" dirty="0">
                <a:solidFill>
                  <a:schemeClr val="tx1"/>
                </a:solidFill>
                <a:highlight>
                  <a:srgbClr val="DCF0EA"/>
                </a:highlight>
                <a:latin typeface="UD デジタル 教科書体 NP" panose="02020400000000000000" pitchFamily="18" charset="-128"/>
                <a:ea typeface="UD デジタル 教科書体 NP" panose="02020400000000000000" pitchFamily="18" charset="-128"/>
              </a:rPr>
              <a:t>本計画は気候変動適応法第</a:t>
            </a:r>
            <a:r>
              <a:rPr kumimoji="1" lang="en-US" altLang="ja-JP" sz="750" dirty="0">
                <a:solidFill>
                  <a:schemeClr val="tx1"/>
                </a:solidFill>
                <a:highlight>
                  <a:srgbClr val="DCF0EA"/>
                </a:highlight>
                <a:latin typeface="UD デジタル 教科書体 NP" panose="02020400000000000000" pitchFamily="18" charset="-128"/>
                <a:ea typeface="UD デジタル 教科書体 NP" panose="02020400000000000000" pitchFamily="18" charset="-128"/>
              </a:rPr>
              <a:t>12</a:t>
            </a:r>
            <a:r>
              <a:rPr kumimoji="1" lang="ja-JP" altLang="en-US" sz="750" dirty="0">
                <a:solidFill>
                  <a:schemeClr val="tx1"/>
                </a:solidFill>
                <a:highlight>
                  <a:srgbClr val="DCF0EA"/>
                </a:highlight>
                <a:latin typeface="UD デジタル 教科書体 NP" panose="02020400000000000000" pitchFamily="18" charset="-128"/>
                <a:ea typeface="UD デジタル 教科書体 NP" panose="02020400000000000000" pitchFamily="18" charset="-128"/>
              </a:rPr>
              <a:t>条に基づく「地域気候変動適応計画」として位置付ける</a:t>
            </a:r>
            <a:endParaRPr kumimoji="1" lang="ja-JP" altLang="en-US" sz="750" strike="sngStrike" dirty="0">
              <a:solidFill>
                <a:schemeClr val="tx1"/>
              </a:solidFill>
              <a:highlight>
                <a:srgbClr val="DCF0EA"/>
              </a:highlight>
              <a:latin typeface="UD デジタル 教科書体 NP" panose="02020400000000000000" pitchFamily="18" charset="-128"/>
              <a:ea typeface="UD デジタル 教科書体 NP" panose="02020400000000000000" pitchFamily="18" charset="-128"/>
            </a:endParaRPr>
          </a:p>
        </p:txBody>
      </p:sp>
      <p:grpSp>
        <p:nvGrpSpPr>
          <p:cNvPr id="9" name="グループ化 8">
            <a:extLst>
              <a:ext uri="{FF2B5EF4-FFF2-40B4-BE49-F238E27FC236}">
                <a16:creationId xmlns:a16="http://schemas.microsoft.com/office/drawing/2014/main" id="{2EC43968-591F-2273-E3CB-681762898E48}"/>
              </a:ext>
            </a:extLst>
          </p:cNvPr>
          <p:cNvGrpSpPr/>
          <p:nvPr/>
        </p:nvGrpSpPr>
        <p:grpSpPr>
          <a:xfrm>
            <a:off x="180000" y="72000"/>
            <a:ext cx="8784000" cy="276999"/>
            <a:chOff x="180000" y="72000"/>
            <a:chExt cx="8784000" cy="276999"/>
          </a:xfrm>
        </p:grpSpPr>
        <p:sp>
          <p:nvSpPr>
            <p:cNvPr id="10" name="正方形/長方形 9">
              <a:extLst>
                <a:ext uri="{FF2B5EF4-FFF2-40B4-BE49-F238E27FC236}">
                  <a16:creationId xmlns:a16="http://schemas.microsoft.com/office/drawing/2014/main" id="{39E4650B-BC43-9F23-63C2-CA27AD82ED37}"/>
                </a:ext>
              </a:extLst>
            </p:cNvPr>
            <p:cNvSpPr/>
            <p:nvPr/>
          </p:nvSpPr>
          <p:spPr>
            <a:xfrm>
              <a:off x="180000" y="72000"/>
              <a:ext cx="82868" cy="25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kumimoji="1" lang="ja-JP" altLang="en-US" sz="1350">
                <a:solidFill>
                  <a:prstClr val="white"/>
                </a:solidFill>
                <a:latin typeface="UD デジタル 教科書体 NP" panose="02020400000000000000" pitchFamily="18" charset="-128"/>
                <a:ea typeface="UD デジタル 教科書体 NP" panose="02020400000000000000" pitchFamily="18" charset="-128"/>
              </a:endParaRPr>
            </a:p>
          </p:txBody>
        </p:sp>
        <p:sp>
          <p:nvSpPr>
            <p:cNvPr id="11" name="テキスト ボックス 10">
              <a:extLst>
                <a:ext uri="{FF2B5EF4-FFF2-40B4-BE49-F238E27FC236}">
                  <a16:creationId xmlns:a16="http://schemas.microsoft.com/office/drawing/2014/main" id="{71F3E63D-61B1-D254-A71B-407895CCD950}"/>
                </a:ext>
              </a:extLst>
            </p:cNvPr>
            <p:cNvSpPr txBox="1"/>
            <p:nvPr/>
          </p:nvSpPr>
          <p:spPr>
            <a:xfrm>
              <a:off x="262727" y="72000"/>
              <a:ext cx="8694790" cy="276999"/>
            </a:xfrm>
            <a:prstGeom prst="rect">
              <a:avLst/>
            </a:prstGeom>
            <a:solidFill>
              <a:schemeClr val="bg1"/>
            </a:solidFill>
          </p:spPr>
          <p:txBody>
            <a:bodyPr wrap="square" rtlCol="0">
              <a:spAutoFit/>
            </a:bodyPr>
            <a:lstStyle/>
            <a:p>
              <a:pPr>
                <a:defRPr/>
              </a:pPr>
              <a:r>
                <a:rPr kumimoji="1" lang="ja-JP" altLang="en-US" sz="1200" dirty="0">
                  <a:latin typeface="UD デジタル 教科書体 NP" panose="02020400000000000000" pitchFamily="18" charset="-128"/>
                  <a:ea typeface="UD デジタル 教科書体 NP" panose="02020400000000000000" pitchFamily="18" charset="-128"/>
                </a:rPr>
                <a:t>第２次熊本連携中枢都市圏地球温暖化対策実行計画　素案（概要）</a:t>
              </a:r>
            </a:p>
          </p:txBody>
        </p:sp>
        <p:cxnSp>
          <p:nvCxnSpPr>
            <p:cNvPr id="12" name="直線コネクタ 11">
              <a:extLst>
                <a:ext uri="{FF2B5EF4-FFF2-40B4-BE49-F238E27FC236}">
                  <a16:creationId xmlns:a16="http://schemas.microsoft.com/office/drawing/2014/main" id="{33CA71D8-8102-035E-9099-32FAD8942AED}"/>
                </a:ext>
              </a:extLst>
            </p:cNvPr>
            <p:cNvCxnSpPr>
              <a:cxnSpLocks/>
            </p:cNvCxnSpPr>
            <p:nvPr/>
          </p:nvCxnSpPr>
          <p:spPr>
            <a:xfrm>
              <a:off x="180000" y="324000"/>
              <a:ext cx="87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871356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グループ化 30">
            <a:extLst>
              <a:ext uri="{FF2B5EF4-FFF2-40B4-BE49-F238E27FC236}">
                <a16:creationId xmlns:a16="http://schemas.microsoft.com/office/drawing/2014/main" id="{DB639CA8-463E-F9CE-86A5-0DA4794FC216}"/>
              </a:ext>
            </a:extLst>
          </p:cNvPr>
          <p:cNvGrpSpPr/>
          <p:nvPr/>
        </p:nvGrpSpPr>
        <p:grpSpPr>
          <a:xfrm>
            <a:off x="4675010" y="1898776"/>
            <a:ext cx="4265006" cy="2640090"/>
            <a:chOff x="4672441" y="2160669"/>
            <a:chExt cx="4265006" cy="2914221"/>
          </a:xfrm>
        </p:grpSpPr>
        <p:pic>
          <p:nvPicPr>
            <p:cNvPr id="11" name="図 10">
              <a:extLst>
                <a:ext uri="{FF2B5EF4-FFF2-40B4-BE49-F238E27FC236}">
                  <a16:creationId xmlns:a16="http://schemas.microsoft.com/office/drawing/2014/main" id="{D72D01E6-5EA8-12CA-AC71-06C840185681}"/>
                </a:ext>
              </a:extLst>
            </p:cNvPr>
            <p:cNvPicPr>
              <a:picLocks noChangeAspect="1"/>
            </p:cNvPicPr>
            <p:nvPr/>
          </p:nvPicPr>
          <p:blipFill>
            <a:blip r:embed="rId3"/>
            <a:srcRect r="8184" b="5267"/>
            <a:stretch>
              <a:fillRect/>
            </a:stretch>
          </p:blipFill>
          <p:spPr>
            <a:xfrm>
              <a:off x="4728664" y="2160669"/>
              <a:ext cx="4208783" cy="2914221"/>
            </a:xfrm>
            <a:prstGeom prst="rect">
              <a:avLst/>
            </a:prstGeom>
          </p:spPr>
        </p:pic>
        <p:sp>
          <p:nvSpPr>
            <p:cNvPr id="14" name="吹き出し: 角を丸めた四角形 13">
              <a:extLst>
                <a:ext uri="{FF2B5EF4-FFF2-40B4-BE49-F238E27FC236}">
                  <a16:creationId xmlns:a16="http://schemas.microsoft.com/office/drawing/2014/main" id="{6C59CCAE-5319-A668-A5C9-E1889920C271}"/>
                </a:ext>
              </a:extLst>
            </p:cNvPr>
            <p:cNvSpPr/>
            <p:nvPr/>
          </p:nvSpPr>
          <p:spPr>
            <a:xfrm>
              <a:off x="6386330" y="2600341"/>
              <a:ext cx="1103773" cy="212556"/>
            </a:xfrm>
            <a:prstGeom prst="wedgeRoundRectCallout">
              <a:avLst>
                <a:gd name="adj1" fmla="val -69071"/>
                <a:gd name="adj2" fmla="val 150107"/>
                <a:gd name="adj3" fmla="val 16667"/>
              </a:avLst>
            </a:prstGeom>
            <a:solidFill>
              <a:schemeClr val="accent2">
                <a:lumMod val="40000"/>
                <a:lumOff val="60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600" dirty="0">
                  <a:solidFill>
                    <a:schemeClr val="tx1"/>
                  </a:solidFill>
                  <a:latin typeface="UD デジタル 教科書体 NP" panose="02020400000000000000" pitchFamily="18" charset="-128"/>
                  <a:ea typeface="UD デジタル 教科書体 NP" panose="02020400000000000000" pitchFamily="18" charset="-128"/>
                </a:rPr>
                <a:t>産業用地（熊本市）</a:t>
              </a:r>
            </a:p>
          </p:txBody>
        </p:sp>
        <p:sp>
          <p:nvSpPr>
            <p:cNvPr id="15" name="吹き出し: 角を丸めた四角形 14">
              <a:extLst>
                <a:ext uri="{FF2B5EF4-FFF2-40B4-BE49-F238E27FC236}">
                  <a16:creationId xmlns:a16="http://schemas.microsoft.com/office/drawing/2014/main" id="{DC44731E-0706-EFBC-C14B-9431F037CF21}"/>
                </a:ext>
              </a:extLst>
            </p:cNvPr>
            <p:cNvSpPr/>
            <p:nvPr/>
          </p:nvSpPr>
          <p:spPr>
            <a:xfrm>
              <a:off x="4728664" y="4401270"/>
              <a:ext cx="937774" cy="212556"/>
            </a:xfrm>
            <a:prstGeom prst="wedgeRoundRectCallout">
              <a:avLst>
                <a:gd name="adj1" fmla="val 66855"/>
                <a:gd name="adj2" fmla="val 36780"/>
                <a:gd name="adj3" fmla="val 16667"/>
              </a:avLst>
            </a:prstGeom>
            <a:solidFill>
              <a:schemeClr val="accent2">
                <a:lumMod val="40000"/>
                <a:lumOff val="60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600" dirty="0">
                  <a:solidFill>
                    <a:schemeClr val="tx1"/>
                  </a:solidFill>
                  <a:latin typeface="UD デジタル 教科書体 NP" panose="02020400000000000000" pitchFamily="18" charset="-128"/>
                  <a:ea typeface="UD デジタル 教科書体 NP" panose="02020400000000000000" pitchFamily="18" charset="-128"/>
                </a:rPr>
                <a:t>工業地域（宇土市）</a:t>
              </a:r>
            </a:p>
          </p:txBody>
        </p:sp>
        <p:sp>
          <p:nvSpPr>
            <p:cNvPr id="16" name="吹き出し: 角を丸めた四角形 15">
              <a:extLst>
                <a:ext uri="{FF2B5EF4-FFF2-40B4-BE49-F238E27FC236}">
                  <a16:creationId xmlns:a16="http://schemas.microsoft.com/office/drawing/2014/main" id="{A3CC28DD-1836-FD74-53B5-D40C1CC965A7}"/>
                </a:ext>
              </a:extLst>
            </p:cNvPr>
            <p:cNvSpPr/>
            <p:nvPr/>
          </p:nvSpPr>
          <p:spPr>
            <a:xfrm>
              <a:off x="5175379" y="2394675"/>
              <a:ext cx="982118" cy="212556"/>
            </a:xfrm>
            <a:prstGeom prst="wedgeRoundRectCallout">
              <a:avLst>
                <a:gd name="adj1" fmla="val 52580"/>
                <a:gd name="adj2" fmla="val 83799"/>
                <a:gd name="adj3" fmla="val 16667"/>
              </a:avLst>
            </a:prstGeom>
            <a:solidFill>
              <a:schemeClr val="accent2">
                <a:lumMod val="40000"/>
                <a:lumOff val="60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600" dirty="0">
                  <a:solidFill>
                    <a:schemeClr val="tx1"/>
                  </a:solidFill>
                  <a:latin typeface="UD デジタル 教科書体 NP" panose="02020400000000000000" pitchFamily="18" charset="-128"/>
                  <a:ea typeface="UD デジタル 教科書体 NP" panose="02020400000000000000" pitchFamily="18" charset="-128"/>
                </a:rPr>
                <a:t>工業地域・商業地域</a:t>
              </a:r>
              <a:endParaRPr kumimoji="1" lang="en-US" altLang="ja-JP" sz="600" dirty="0">
                <a:solidFill>
                  <a:schemeClr val="tx1"/>
                </a:solidFill>
                <a:latin typeface="UD デジタル 教科書体 NP" panose="02020400000000000000" pitchFamily="18" charset="-128"/>
                <a:ea typeface="UD デジタル 教科書体 NP" panose="02020400000000000000" pitchFamily="18" charset="-128"/>
              </a:endParaRPr>
            </a:p>
            <a:p>
              <a:pPr algn="ctr"/>
              <a:r>
                <a:rPr kumimoji="1" lang="ja-JP" altLang="en-US" sz="600" dirty="0">
                  <a:solidFill>
                    <a:schemeClr val="tx1"/>
                  </a:solidFill>
                  <a:latin typeface="UD デジタル 教科書体 NP" panose="02020400000000000000" pitchFamily="18" charset="-128"/>
                  <a:ea typeface="UD デジタル 教科書体 NP" panose="02020400000000000000" pitchFamily="18" charset="-128"/>
                </a:rPr>
                <a:t>（山鹿市）</a:t>
              </a:r>
            </a:p>
          </p:txBody>
        </p:sp>
        <p:sp>
          <p:nvSpPr>
            <p:cNvPr id="17" name="吹き出し: 角を丸めた四角形 16">
              <a:extLst>
                <a:ext uri="{FF2B5EF4-FFF2-40B4-BE49-F238E27FC236}">
                  <a16:creationId xmlns:a16="http://schemas.microsoft.com/office/drawing/2014/main" id="{97FCF9C4-5230-3D4D-4CAD-3CEA16FEBFEA}"/>
                </a:ext>
              </a:extLst>
            </p:cNvPr>
            <p:cNvSpPr/>
            <p:nvPr/>
          </p:nvSpPr>
          <p:spPr>
            <a:xfrm>
              <a:off x="4672441" y="2759231"/>
              <a:ext cx="937774" cy="212556"/>
            </a:xfrm>
            <a:prstGeom prst="wedgeRoundRectCallout">
              <a:avLst>
                <a:gd name="adj1" fmla="val 46684"/>
                <a:gd name="adj2" fmla="val 159752"/>
                <a:gd name="adj3" fmla="val 16667"/>
              </a:avLst>
            </a:prstGeom>
            <a:solidFill>
              <a:schemeClr val="accent2">
                <a:lumMod val="40000"/>
                <a:lumOff val="60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600" dirty="0">
                  <a:solidFill>
                    <a:schemeClr val="tx1"/>
                  </a:solidFill>
                  <a:latin typeface="UD デジタル 教科書体 NP" panose="02020400000000000000" pitchFamily="18" charset="-128"/>
                  <a:ea typeface="UD デジタル 教科書体 NP" panose="02020400000000000000" pitchFamily="18" charset="-128"/>
                </a:rPr>
                <a:t>工業地域（玉名市）</a:t>
              </a:r>
            </a:p>
          </p:txBody>
        </p:sp>
        <p:sp>
          <p:nvSpPr>
            <p:cNvPr id="25" name="吹き出し: 角を丸めた四角形 24">
              <a:extLst>
                <a:ext uri="{FF2B5EF4-FFF2-40B4-BE49-F238E27FC236}">
                  <a16:creationId xmlns:a16="http://schemas.microsoft.com/office/drawing/2014/main" id="{1D09D19F-1D9D-D437-D4CE-139CEB805507}"/>
                </a:ext>
              </a:extLst>
            </p:cNvPr>
            <p:cNvSpPr/>
            <p:nvPr/>
          </p:nvSpPr>
          <p:spPr>
            <a:xfrm>
              <a:off x="4782683" y="3494356"/>
              <a:ext cx="692749" cy="212556"/>
            </a:xfrm>
            <a:prstGeom prst="wedgeRoundRectCallout">
              <a:avLst>
                <a:gd name="adj1" fmla="val -26718"/>
                <a:gd name="adj2" fmla="val -98850"/>
                <a:gd name="adj3" fmla="val 16667"/>
              </a:avLst>
            </a:prstGeom>
            <a:solidFill>
              <a:schemeClr val="accent2">
                <a:lumMod val="40000"/>
                <a:lumOff val="60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600" dirty="0">
                  <a:solidFill>
                    <a:schemeClr val="tx1"/>
                  </a:solidFill>
                  <a:latin typeface="UD デジタル 教科書体 NP" panose="02020400000000000000" pitchFamily="18" charset="-128"/>
                  <a:ea typeface="UD デジタル 教科書体 NP" panose="02020400000000000000" pitchFamily="18" charset="-128"/>
                </a:rPr>
                <a:t>工業専用地域</a:t>
              </a:r>
              <a:endParaRPr kumimoji="1" lang="en-US" altLang="ja-JP" sz="600" dirty="0">
                <a:solidFill>
                  <a:schemeClr val="tx1"/>
                </a:solidFill>
                <a:latin typeface="UD デジタル 教科書体 NP" panose="02020400000000000000" pitchFamily="18" charset="-128"/>
                <a:ea typeface="UD デジタル 教科書体 NP" panose="02020400000000000000" pitchFamily="18" charset="-128"/>
              </a:endParaRPr>
            </a:p>
            <a:p>
              <a:pPr algn="ctr"/>
              <a:r>
                <a:rPr kumimoji="1" lang="ja-JP" altLang="en-US" sz="600" dirty="0">
                  <a:solidFill>
                    <a:schemeClr val="tx1"/>
                  </a:solidFill>
                  <a:latin typeface="UD デジタル 教科書体 NP" panose="02020400000000000000" pitchFamily="18" charset="-128"/>
                  <a:ea typeface="UD デジタル 教科書体 NP" panose="02020400000000000000" pitchFamily="18" charset="-128"/>
                </a:rPr>
                <a:t>（長洲町）</a:t>
              </a:r>
            </a:p>
          </p:txBody>
        </p:sp>
        <p:sp>
          <p:nvSpPr>
            <p:cNvPr id="26" name="吹き出し: 角を丸めた四角形 25">
              <a:extLst>
                <a:ext uri="{FF2B5EF4-FFF2-40B4-BE49-F238E27FC236}">
                  <a16:creationId xmlns:a16="http://schemas.microsoft.com/office/drawing/2014/main" id="{EE9F62A2-23B2-FFE5-95C0-81E9C0FFE9F4}"/>
                </a:ext>
              </a:extLst>
            </p:cNvPr>
            <p:cNvSpPr/>
            <p:nvPr/>
          </p:nvSpPr>
          <p:spPr>
            <a:xfrm>
              <a:off x="6817380" y="3938826"/>
              <a:ext cx="1050194" cy="212556"/>
            </a:xfrm>
            <a:prstGeom prst="wedgeRoundRectCallout">
              <a:avLst>
                <a:gd name="adj1" fmla="val -70933"/>
                <a:gd name="adj2" fmla="val -23500"/>
                <a:gd name="adj3" fmla="val 16667"/>
              </a:avLst>
            </a:prstGeom>
            <a:solidFill>
              <a:schemeClr val="accent2">
                <a:lumMod val="40000"/>
                <a:lumOff val="60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600" dirty="0">
                  <a:solidFill>
                    <a:schemeClr val="tx1"/>
                  </a:solidFill>
                  <a:latin typeface="UD デジタル 教科書体 NP" panose="02020400000000000000" pitchFamily="18" charset="-128"/>
                  <a:ea typeface="UD デジタル 教科書体 NP" panose="02020400000000000000" pitchFamily="18" charset="-128"/>
                </a:rPr>
                <a:t>工業地域（益城町）</a:t>
              </a:r>
            </a:p>
          </p:txBody>
        </p:sp>
        <p:sp>
          <p:nvSpPr>
            <p:cNvPr id="27" name="吹き出し: 角を丸めた四角形 26">
              <a:extLst>
                <a:ext uri="{FF2B5EF4-FFF2-40B4-BE49-F238E27FC236}">
                  <a16:creationId xmlns:a16="http://schemas.microsoft.com/office/drawing/2014/main" id="{C0777531-C2E1-C8C3-248E-F2438B5A58C8}"/>
                </a:ext>
              </a:extLst>
            </p:cNvPr>
            <p:cNvSpPr/>
            <p:nvPr/>
          </p:nvSpPr>
          <p:spPr>
            <a:xfrm>
              <a:off x="6775293" y="3445290"/>
              <a:ext cx="1050194" cy="212556"/>
            </a:xfrm>
            <a:prstGeom prst="wedgeRoundRectCallout">
              <a:avLst>
                <a:gd name="adj1" fmla="val -70933"/>
                <a:gd name="adj2" fmla="val -23500"/>
                <a:gd name="adj3" fmla="val 16667"/>
              </a:avLst>
            </a:prstGeom>
            <a:solidFill>
              <a:schemeClr val="accent2">
                <a:lumMod val="40000"/>
                <a:lumOff val="60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600" dirty="0">
                  <a:solidFill>
                    <a:schemeClr val="tx1"/>
                  </a:solidFill>
                  <a:latin typeface="UD デジタル 教科書体 NP" panose="02020400000000000000" pitchFamily="18" charset="-128"/>
                  <a:ea typeface="UD デジタル 教科書体 NP" panose="02020400000000000000" pitchFamily="18" charset="-128"/>
                </a:rPr>
                <a:t>工業団地等（合志市）</a:t>
              </a:r>
            </a:p>
          </p:txBody>
        </p:sp>
      </p:grpSp>
      <p:sp>
        <p:nvSpPr>
          <p:cNvPr id="37" name="四角形: 角を丸くする 36">
            <a:extLst>
              <a:ext uri="{FF2B5EF4-FFF2-40B4-BE49-F238E27FC236}">
                <a16:creationId xmlns:a16="http://schemas.microsoft.com/office/drawing/2014/main" id="{7557603C-C700-3380-8341-B091A87C6F80}"/>
              </a:ext>
            </a:extLst>
          </p:cNvPr>
          <p:cNvSpPr/>
          <p:nvPr/>
        </p:nvSpPr>
        <p:spPr>
          <a:xfrm>
            <a:off x="340718" y="4460563"/>
            <a:ext cx="4135318" cy="668055"/>
          </a:xfrm>
          <a:prstGeom prst="roundRect">
            <a:avLst>
              <a:gd name="adj" fmla="val 2694"/>
            </a:avLst>
          </a:prstGeom>
          <a:noFill/>
          <a:ln w="19050">
            <a:solidFill>
              <a:srgbClr val="76D495"/>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 panose="02020400000000000000" pitchFamily="18" charset="-128"/>
              <a:ea typeface="UD デジタル 教科書体 NP" panose="02020400000000000000" pitchFamily="18" charset="-128"/>
            </a:endParaRPr>
          </a:p>
        </p:txBody>
      </p:sp>
      <p:sp>
        <p:nvSpPr>
          <p:cNvPr id="32" name="正方形/長方形 31">
            <a:extLst>
              <a:ext uri="{FF2B5EF4-FFF2-40B4-BE49-F238E27FC236}">
                <a16:creationId xmlns:a16="http://schemas.microsoft.com/office/drawing/2014/main" id="{70684D17-DC0A-7AFD-5C99-C496BB3950C7}"/>
              </a:ext>
            </a:extLst>
          </p:cNvPr>
          <p:cNvSpPr/>
          <p:nvPr/>
        </p:nvSpPr>
        <p:spPr>
          <a:xfrm>
            <a:off x="1677792" y="4378087"/>
            <a:ext cx="1175476" cy="17273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800" dirty="0">
              <a:solidFill>
                <a:schemeClr val="tx1"/>
              </a:solidFill>
              <a:latin typeface="UD デジタル 教科書体 NP" panose="02020400000000000000" pitchFamily="18" charset="-128"/>
              <a:ea typeface="UD デジタル 教科書体 NP" panose="02020400000000000000" pitchFamily="18" charset="-128"/>
            </a:endParaRPr>
          </a:p>
        </p:txBody>
      </p:sp>
      <p:sp>
        <p:nvSpPr>
          <p:cNvPr id="20" name="テキスト ボックス 19">
            <a:extLst>
              <a:ext uri="{FF2B5EF4-FFF2-40B4-BE49-F238E27FC236}">
                <a16:creationId xmlns:a16="http://schemas.microsoft.com/office/drawing/2014/main" id="{8821BBCA-AE57-FCB3-EFB6-04D9542FE8D8}"/>
              </a:ext>
            </a:extLst>
          </p:cNvPr>
          <p:cNvSpPr txBox="1"/>
          <p:nvPr/>
        </p:nvSpPr>
        <p:spPr>
          <a:xfrm>
            <a:off x="282892" y="349381"/>
            <a:ext cx="4228042" cy="230832"/>
          </a:xfrm>
          <a:prstGeom prst="rect">
            <a:avLst/>
          </a:prstGeom>
          <a:solidFill>
            <a:srgbClr val="00B050"/>
          </a:solidFill>
        </p:spPr>
        <p:txBody>
          <a:bodyPr wrap="square" rtlCol="0">
            <a:spAutoFit/>
          </a:bodyPr>
          <a:lstStyle/>
          <a:p>
            <a:pPr>
              <a:defRPr/>
            </a:pPr>
            <a:r>
              <a:rPr kumimoji="1" lang="ja-JP" altLang="en-US" sz="900" b="1" dirty="0">
                <a:solidFill>
                  <a:schemeClr val="bg1"/>
                </a:solidFill>
                <a:latin typeface="UD デジタル 教科書体 NP" panose="02020400000000000000" pitchFamily="18" charset="-128"/>
                <a:ea typeface="UD デジタル 教科書体 NP" panose="02020400000000000000" pitchFamily="18" charset="-128"/>
              </a:rPr>
              <a:t>第６章　</a:t>
            </a:r>
            <a:r>
              <a:rPr kumimoji="1" lang="zh-TW" altLang="en-US" sz="900" b="1" dirty="0">
                <a:solidFill>
                  <a:schemeClr val="bg1"/>
                </a:solidFill>
                <a:latin typeface="UD デジタル 教科書体 NP" panose="02020400000000000000" pitchFamily="18" charset="-128"/>
                <a:ea typeface="UD デジタル 教科書体 NP" panose="02020400000000000000" pitchFamily="18" charset="-128"/>
              </a:rPr>
              <a:t>地域脱炭素化促進事業</a:t>
            </a:r>
            <a:endParaRPr kumimoji="1" lang="ja-JP" altLang="en-US" sz="900" b="1" dirty="0">
              <a:solidFill>
                <a:schemeClr val="bg1"/>
              </a:solidFill>
              <a:latin typeface="UD デジタル 教科書体 NP" panose="02020400000000000000" pitchFamily="18" charset="-128"/>
              <a:ea typeface="UD デジタル 教科書体 NP" panose="02020400000000000000" pitchFamily="18" charset="-128"/>
            </a:endParaRPr>
          </a:p>
        </p:txBody>
      </p:sp>
      <p:sp>
        <p:nvSpPr>
          <p:cNvPr id="19" name="正方形/長方形 18">
            <a:extLst>
              <a:ext uri="{FF2B5EF4-FFF2-40B4-BE49-F238E27FC236}">
                <a16:creationId xmlns:a16="http://schemas.microsoft.com/office/drawing/2014/main" id="{C8BEA9CD-E8CD-B9D8-C2EB-C8B1198B9426}"/>
              </a:ext>
            </a:extLst>
          </p:cNvPr>
          <p:cNvSpPr/>
          <p:nvPr/>
        </p:nvSpPr>
        <p:spPr>
          <a:xfrm>
            <a:off x="164344" y="586482"/>
            <a:ext cx="639128" cy="2308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u="sng" kern="600" dirty="0">
                <a:solidFill>
                  <a:schemeClr val="tx1"/>
                </a:solidFill>
                <a:latin typeface="UD デジタル 教科書体 NP" panose="02020400000000000000" pitchFamily="18" charset="-128"/>
                <a:ea typeface="UD デジタル 教科書体 NP" panose="02020400000000000000" pitchFamily="18" charset="-128"/>
              </a:rPr>
              <a:t>目　的</a:t>
            </a:r>
          </a:p>
        </p:txBody>
      </p:sp>
      <p:graphicFrame>
        <p:nvGraphicFramePr>
          <p:cNvPr id="2" name="表 1">
            <a:extLst>
              <a:ext uri="{FF2B5EF4-FFF2-40B4-BE49-F238E27FC236}">
                <a16:creationId xmlns:a16="http://schemas.microsoft.com/office/drawing/2014/main" id="{164263E9-557C-1E94-C632-F3EADE8A020F}"/>
              </a:ext>
            </a:extLst>
          </p:cNvPr>
          <p:cNvGraphicFramePr>
            <a:graphicFrameLocks noGrp="1"/>
          </p:cNvGraphicFramePr>
          <p:nvPr>
            <p:extLst>
              <p:ext uri="{D42A27DB-BD31-4B8C-83A1-F6EECF244321}">
                <p14:modId xmlns:p14="http://schemas.microsoft.com/office/powerpoint/2010/main" val="1685290360"/>
              </p:ext>
            </p:extLst>
          </p:nvPr>
        </p:nvGraphicFramePr>
        <p:xfrm>
          <a:off x="482600" y="5734358"/>
          <a:ext cx="3162059" cy="360000"/>
        </p:xfrm>
        <a:graphic>
          <a:graphicData uri="http://schemas.openxmlformats.org/drawingml/2006/table">
            <a:tbl>
              <a:tblPr firstRow="1" firstCol="1" bandRow="1"/>
              <a:tblGrid>
                <a:gridCol w="2072055">
                  <a:extLst>
                    <a:ext uri="{9D8B030D-6E8A-4147-A177-3AD203B41FA5}">
                      <a16:colId xmlns:a16="http://schemas.microsoft.com/office/drawing/2014/main" val="3182540306"/>
                    </a:ext>
                  </a:extLst>
                </a:gridCol>
                <a:gridCol w="1090004">
                  <a:extLst>
                    <a:ext uri="{9D8B030D-6E8A-4147-A177-3AD203B41FA5}">
                      <a16:colId xmlns:a16="http://schemas.microsoft.com/office/drawing/2014/main" val="857701988"/>
                    </a:ext>
                  </a:extLst>
                </a:gridCol>
              </a:tblGrid>
              <a:tr h="180000">
                <a:tc>
                  <a:txBody>
                    <a:bodyPr/>
                    <a:lstStyle/>
                    <a:p>
                      <a:pPr algn="ctr"/>
                      <a:r>
                        <a:rPr lang="ja-JP" sz="750" kern="100" dirty="0">
                          <a:solidFill>
                            <a:srgbClr val="000000"/>
                          </a:solidFill>
                          <a:effectLst/>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指標</a:t>
                      </a:r>
                      <a:endParaRPr lang="ja-JP" sz="750" kern="100" dirty="0">
                        <a:effectLst/>
                        <a:latin typeface="UD デジタル 教科書体 NP-R" panose="02020400000000000000" pitchFamily="18" charset="-128"/>
                        <a:ea typeface="UD デジタル 教科書体 NP-R"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FD3"/>
                    </a:solidFill>
                  </a:tcPr>
                </a:tc>
                <a:tc>
                  <a:txBody>
                    <a:bodyPr/>
                    <a:lstStyle/>
                    <a:p>
                      <a:pPr algn="ctr"/>
                      <a:r>
                        <a:rPr lang="ja-JP" sz="750" kern="100" dirty="0">
                          <a:solidFill>
                            <a:srgbClr val="000000"/>
                          </a:solidFill>
                          <a:effectLst/>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目標（</a:t>
                      </a:r>
                      <a:r>
                        <a:rPr lang="en-US" sz="750" kern="100" dirty="0">
                          <a:solidFill>
                            <a:srgbClr val="000000"/>
                          </a:solidFill>
                          <a:effectLst/>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2035</a:t>
                      </a:r>
                      <a:r>
                        <a:rPr lang="ja-JP" sz="750" kern="100" dirty="0">
                          <a:solidFill>
                            <a:srgbClr val="000000"/>
                          </a:solidFill>
                          <a:effectLst/>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年度）</a:t>
                      </a:r>
                      <a:endParaRPr lang="ja-JP" sz="750" kern="100" dirty="0">
                        <a:effectLst/>
                        <a:latin typeface="UD デジタル 教科書体 NP-R" panose="02020400000000000000" pitchFamily="18" charset="-128"/>
                        <a:ea typeface="UD デジタル 教科書体 NP-R"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FD3"/>
                    </a:solidFill>
                  </a:tcPr>
                </a:tc>
                <a:extLst>
                  <a:ext uri="{0D108BD9-81ED-4DB2-BD59-A6C34878D82A}">
                    <a16:rowId xmlns:a16="http://schemas.microsoft.com/office/drawing/2014/main" val="1084274748"/>
                  </a:ext>
                </a:extLst>
              </a:tr>
              <a:tr h="180000">
                <a:tc>
                  <a:txBody>
                    <a:bodyPr/>
                    <a:lstStyle/>
                    <a:p>
                      <a:pPr algn="just"/>
                      <a:r>
                        <a:rPr lang="ja-JP" altLang="en-US" sz="750" kern="100" dirty="0">
                          <a:solidFill>
                            <a:srgbClr val="000000"/>
                          </a:solidFill>
                          <a:effectLst/>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地域脱炭素化促進事業認定件数</a:t>
                      </a:r>
                      <a:r>
                        <a:rPr lang="ja-JP" altLang="ja-JP" sz="750" kern="100" dirty="0">
                          <a:solidFill>
                            <a:srgbClr val="000000"/>
                          </a:solidFill>
                          <a:effectLst/>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a:t>
                      </a:r>
                      <a:r>
                        <a:rPr lang="ja-JP" altLang="en-US" sz="750" kern="100" dirty="0">
                          <a:solidFill>
                            <a:srgbClr val="000000"/>
                          </a:solidFill>
                          <a:effectLst/>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件</a:t>
                      </a:r>
                      <a:r>
                        <a:rPr lang="ja-JP" altLang="ja-JP" sz="750" kern="100" dirty="0">
                          <a:solidFill>
                            <a:srgbClr val="000000"/>
                          </a:solidFill>
                          <a:effectLst/>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a:t>
                      </a:r>
                      <a:endParaRPr lang="ja-JP" altLang="ja-JP" sz="750" kern="100" dirty="0">
                        <a:effectLst/>
                        <a:latin typeface="UD デジタル 教科書体 NP-R" panose="02020400000000000000" pitchFamily="18" charset="-128"/>
                        <a:ea typeface="UD デジタル 教科書体 NP-R"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750" kern="100" dirty="0">
                          <a:effectLst/>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 </a:t>
                      </a:r>
                      <a:r>
                        <a:rPr lang="en-US" altLang="ja-JP" sz="750" kern="100" dirty="0">
                          <a:effectLst/>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3</a:t>
                      </a:r>
                      <a:r>
                        <a:rPr lang="ja-JP" altLang="en-US" sz="750" kern="100" dirty="0">
                          <a:effectLst/>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件</a:t>
                      </a:r>
                      <a:endParaRPr lang="ja-JP" sz="750" kern="100" dirty="0">
                        <a:effectLst/>
                        <a:latin typeface="UD デジタル 教科書体 NP-R" panose="02020400000000000000" pitchFamily="18" charset="-128"/>
                        <a:ea typeface="UD デジタル 教科書体 NP-R"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17852514"/>
                  </a:ext>
                </a:extLst>
              </a:tr>
            </a:tbl>
          </a:graphicData>
        </a:graphic>
      </p:graphicFrame>
      <p:sp>
        <p:nvSpPr>
          <p:cNvPr id="3" name="正方形/長方形 2">
            <a:extLst>
              <a:ext uri="{FF2B5EF4-FFF2-40B4-BE49-F238E27FC236}">
                <a16:creationId xmlns:a16="http://schemas.microsoft.com/office/drawing/2014/main" id="{B0BF390E-31A6-6CAB-F8D1-D7CE2F7DD401}"/>
              </a:ext>
            </a:extLst>
          </p:cNvPr>
          <p:cNvSpPr/>
          <p:nvPr/>
        </p:nvSpPr>
        <p:spPr>
          <a:xfrm>
            <a:off x="282892" y="5216452"/>
            <a:ext cx="2449379" cy="197371"/>
          </a:xfrm>
          <a:prstGeom prst="rect">
            <a:avLst/>
          </a:prstGeom>
          <a:solidFill>
            <a:schemeClr val="accent4">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900" dirty="0">
                <a:solidFill>
                  <a:schemeClr val="tx1"/>
                </a:solidFill>
                <a:latin typeface="UD デジタル 教科書体 NP" panose="02020400000000000000" pitchFamily="18" charset="-128"/>
                <a:ea typeface="UD デジタル 教科書体 NP" panose="02020400000000000000" pitchFamily="18" charset="-128"/>
              </a:rPr>
              <a:t>都市圏の促進区域における再エネ導入目標</a:t>
            </a:r>
          </a:p>
        </p:txBody>
      </p:sp>
      <p:sp>
        <p:nvSpPr>
          <p:cNvPr id="4" name="正方形/長方形 3">
            <a:extLst>
              <a:ext uri="{FF2B5EF4-FFF2-40B4-BE49-F238E27FC236}">
                <a16:creationId xmlns:a16="http://schemas.microsoft.com/office/drawing/2014/main" id="{313B0F60-D266-80B3-E771-0F9F72484F66}"/>
              </a:ext>
            </a:extLst>
          </p:cNvPr>
          <p:cNvSpPr/>
          <p:nvPr/>
        </p:nvSpPr>
        <p:spPr>
          <a:xfrm>
            <a:off x="282892" y="5415781"/>
            <a:ext cx="4189786" cy="29397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750" dirty="0">
                <a:solidFill>
                  <a:schemeClr val="tx1"/>
                </a:solidFill>
                <a:latin typeface="UD デジタル 教科書体 NP" panose="02020400000000000000" pitchFamily="18" charset="-128"/>
                <a:ea typeface="UD デジタル 教科書体 NP" panose="02020400000000000000" pitchFamily="18" charset="-128"/>
              </a:rPr>
              <a:t>◇地域裨益型の再エネ導入により、本計画で掲げる再生可能エネルギーの導入目標の達成を</a:t>
            </a:r>
            <a:endParaRPr kumimoji="1" lang="en-US" altLang="ja-JP" sz="750" dirty="0">
              <a:solidFill>
                <a:schemeClr val="tx1"/>
              </a:solidFill>
              <a:latin typeface="UD デジタル 教科書体 NP" panose="02020400000000000000" pitchFamily="18" charset="-128"/>
              <a:ea typeface="UD デジタル 教科書体 NP" panose="02020400000000000000" pitchFamily="18" charset="-128"/>
            </a:endParaRPr>
          </a:p>
          <a:p>
            <a:r>
              <a:rPr kumimoji="1" lang="ja-JP" altLang="en-US" sz="750" dirty="0">
                <a:solidFill>
                  <a:schemeClr val="tx1"/>
                </a:solidFill>
                <a:latin typeface="UD デジタル 教科書体 NP" panose="02020400000000000000" pitchFamily="18" charset="-128"/>
                <a:ea typeface="UD デジタル 教科書体 NP" panose="02020400000000000000" pitchFamily="18" charset="-128"/>
              </a:rPr>
              <a:t>　目指す</a:t>
            </a:r>
          </a:p>
        </p:txBody>
      </p:sp>
      <p:sp>
        <p:nvSpPr>
          <p:cNvPr id="9" name="正方形/長方形 8">
            <a:extLst>
              <a:ext uri="{FF2B5EF4-FFF2-40B4-BE49-F238E27FC236}">
                <a16:creationId xmlns:a16="http://schemas.microsoft.com/office/drawing/2014/main" id="{D7814FFB-474B-B35F-DFD1-0AC7DD63A8B2}"/>
              </a:ext>
            </a:extLst>
          </p:cNvPr>
          <p:cNvSpPr/>
          <p:nvPr/>
        </p:nvSpPr>
        <p:spPr>
          <a:xfrm>
            <a:off x="1775805" y="4358561"/>
            <a:ext cx="1030149" cy="28301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900" dirty="0">
                <a:solidFill>
                  <a:schemeClr val="tx1"/>
                </a:solidFill>
                <a:latin typeface="UD デジタル 教科書体 NP" panose="02020400000000000000" pitchFamily="18" charset="-128"/>
                <a:ea typeface="UD デジタル 教科書体 NP" panose="02020400000000000000" pitchFamily="18" charset="-128"/>
              </a:rPr>
              <a:t>設定のメリット</a:t>
            </a:r>
          </a:p>
        </p:txBody>
      </p:sp>
      <p:pic>
        <p:nvPicPr>
          <p:cNvPr id="10" name="図 9" descr="ダイアグラム&#10;&#10;AI によって生成されたコンテンツは間違っている可能性があります。">
            <a:extLst>
              <a:ext uri="{FF2B5EF4-FFF2-40B4-BE49-F238E27FC236}">
                <a16:creationId xmlns:a16="http://schemas.microsoft.com/office/drawing/2014/main" id="{0CC25DA3-D1FE-133D-EF85-A3D382167792}"/>
              </a:ext>
            </a:extLst>
          </p:cNvPr>
          <p:cNvPicPr>
            <a:picLocks noChangeAspect="1"/>
          </p:cNvPicPr>
          <p:nvPr/>
        </p:nvPicPr>
        <p:blipFill rotWithShape="1">
          <a:blip r:embed="rId4"/>
          <a:srcRect t="35788"/>
          <a:stretch/>
        </p:blipFill>
        <p:spPr bwMode="auto">
          <a:xfrm>
            <a:off x="282892" y="1191238"/>
            <a:ext cx="4228042" cy="1919245"/>
          </a:xfrm>
          <a:prstGeom prst="rect">
            <a:avLst/>
          </a:prstGeom>
          <a:ln>
            <a:noFill/>
          </a:ln>
          <a:extLst>
            <a:ext uri="{53640926-AAD7-44D8-BBD7-CCE9431645EC}">
              <a14:shadowObscured xmlns:a14="http://schemas.microsoft.com/office/drawing/2010/main"/>
            </a:ext>
          </a:extLst>
        </p:spPr>
      </p:pic>
      <p:sp>
        <p:nvSpPr>
          <p:cNvPr id="12" name="正方形/長方形 11">
            <a:extLst>
              <a:ext uri="{FF2B5EF4-FFF2-40B4-BE49-F238E27FC236}">
                <a16:creationId xmlns:a16="http://schemas.microsoft.com/office/drawing/2014/main" id="{1F4AE81A-19C9-B2F8-89ED-EDBB3FD218DE}"/>
              </a:ext>
            </a:extLst>
          </p:cNvPr>
          <p:cNvSpPr/>
          <p:nvPr/>
        </p:nvSpPr>
        <p:spPr>
          <a:xfrm>
            <a:off x="226217" y="3041904"/>
            <a:ext cx="4284717" cy="253117"/>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600" dirty="0">
                <a:solidFill>
                  <a:schemeClr val="tx1"/>
                </a:solidFill>
                <a:latin typeface="UD デジタル 教科書体 NP" panose="02020400000000000000" pitchFamily="18" charset="-128"/>
                <a:ea typeface="UD デジタル 教科書体 NP" panose="02020400000000000000" pitchFamily="18" charset="-128"/>
              </a:rPr>
              <a:t>出典：「地方公共団体実行計画（区域施策編）策定・実施マニュアル（地域脱炭素化促進事業編・本編）</a:t>
            </a:r>
            <a:r>
              <a:rPr kumimoji="1" lang="en-US" altLang="ja-JP" sz="600" dirty="0">
                <a:solidFill>
                  <a:schemeClr val="tx1"/>
                </a:solidFill>
                <a:latin typeface="UD デジタル 教科書体 NP" panose="02020400000000000000" pitchFamily="18" charset="-128"/>
                <a:ea typeface="UD デジタル 教科書体 NP" panose="02020400000000000000" pitchFamily="18" charset="-128"/>
              </a:rPr>
              <a:t>Ver_2.0</a:t>
            </a:r>
            <a:r>
              <a:rPr kumimoji="1" lang="ja-JP" altLang="en-US" sz="600" dirty="0">
                <a:solidFill>
                  <a:schemeClr val="tx1"/>
                </a:solidFill>
                <a:latin typeface="UD デジタル 教科書体 NP" panose="02020400000000000000" pitchFamily="18" charset="-128"/>
                <a:ea typeface="UD デジタル 教科書体 NP" panose="02020400000000000000" pitchFamily="18" charset="-128"/>
              </a:rPr>
              <a:t>」</a:t>
            </a:r>
            <a:br>
              <a:rPr kumimoji="1" lang="en-US" altLang="ja-JP" sz="600" dirty="0">
                <a:solidFill>
                  <a:schemeClr val="tx1"/>
                </a:solidFill>
                <a:latin typeface="UD デジタル 教科書体 NP" panose="02020400000000000000" pitchFamily="18" charset="-128"/>
                <a:ea typeface="UD デジタル 教科書体 NP" panose="02020400000000000000" pitchFamily="18" charset="-128"/>
              </a:rPr>
            </a:br>
            <a:r>
              <a:rPr kumimoji="1" lang="ja-JP" altLang="en-US" sz="600" dirty="0">
                <a:solidFill>
                  <a:schemeClr val="tx1"/>
                </a:solidFill>
                <a:latin typeface="UD デジタル 教科書体 NP" panose="02020400000000000000" pitchFamily="18" charset="-128"/>
                <a:ea typeface="UD デジタル 教科書体 NP" panose="02020400000000000000" pitchFamily="18" charset="-128"/>
              </a:rPr>
              <a:t>　　　（令和</a:t>
            </a:r>
            <a:r>
              <a:rPr kumimoji="1" lang="en-US" altLang="ja-JP" sz="600" dirty="0">
                <a:solidFill>
                  <a:schemeClr val="tx1"/>
                </a:solidFill>
                <a:latin typeface="UD デジタル 教科書体 NP" panose="02020400000000000000" pitchFamily="18" charset="-128"/>
                <a:ea typeface="UD デジタル 教科書体 NP" panose="02020400000000000000" pitchFamily="18" charset="-128"/>
              </a:rPr>
              <a:t>7</a:t>
            </a:r>
            <a:r>
              <a:rPr kumimoji="1" lang="ja-JP" altLang="en-US" sz="600" dirty="0">
                <a:solidFill>
                  <a:schemeClr val="tx1"/>
                </a:solidFill>
                <a:latin typeface="UD デジタル 教科書体 NP" panose="02020400000000000000" pitchFamily="18" charset="-128"/>
                <a:ea typeface="UD デジタル 教科書体 NP" panose="02020400000000000000" pitchFamily="18" charset="-128"/>
              </a:rPr>
              <a:t>年</a:t>
            </a:r>
            <a:r>
              <a:rPr kumimoji="1" lang="en-US" altLang="ja-JP" sz="600" dirty="0">
                <a:solidFill>
                  <a:schemeClr val="tx1"/>
                </a:solidFill>
                <a:latin typeface="UD デジタル 教科書体 NP" panose="02020400000000000000" pitchFamily="18" charset="-128"/>
                <a:ea typeface="UD デジタル 教科書体 NP" panose="02020400000000000000" pitchFamily="18" charset="-128"/>
              </a:rPr>
              <a:t>3</a:t>
            </a:r>
            <a:r>
              <a:rPr kumimoji="1" lang="ja-JP" altLang="en-US" sz="600" dirty="0">
                <a:solidFill>
                  <a:schemeClr val="tx1"/>
                </a:solidFill>
                <a:latin typeface="UD デジタル 教科書体 NP" panose="02020400000000000000" pitchFamily="18" charset="-128"/>
                <a:ea typeface="UD デジタル 教科書体 NP" panose="02020400000000000000" pitchFamily="18" charset="-128"/>
              </a:rPr>
              <a:t>月）</a:t>
            </a:r>
            <a:endParaRPr kumimoji="1" lang="en-US" altLang="ja-JP" sz="600" dirty="0">
              <a:solidFill>
                <a:schemeClr val="tx1"/>
              </a:solidFill>
              <a:latin typeface="UD デジタル 教科書体 NP" panose="02020400000000000000" pitchFamily="18" charset="-128"/>
              <a:ea typeface="UD デジタル 教科書体 NP" panose="02020400000000000000" pitchFamily="18" charset="-128"/>
            </a:endParaRPr>
          </a:p>
        </p:txBody>
      </p:sp>
      <p:sp>
        <p:nvSpPr>
          <p:cNvPr id="13" name="正方形/長方形 12">
            <a:extLst>
              <a:ext uri="{FF2B5EF4-FFF2-40B4-BE49-F238E27FC236}">
                <a16:creationId xmlns:a16="http://schemas.microsoft.com/office/drawing/2014/main" id="{4F0C7575-84A3-BFC3-3658-3EDA32EF1AF0}"/>
              </a:ext>
            </a:extLst>
          </p:cNvPr>
          <p:cNvSpPr/>
          <p:nvPr/>
        </p:nvSpPr>
        <p:spPr>
          <a:xfrm>
            <a:off x="241459" y="3342683"/>
            <a:ext cx="2206308" cy="23083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chemeClr val="tx1"/>
                </a:solidFill>
                <a:latin typeface="UD デジタル 教科書体 NP" panose="02020400000000000000" pitchFamily="18" charset="-128"/>
                <a:ea typeface="UD デジタル 教科書体 NP" panose="02020400000000000000" pitchFamily="18" charset="-128"/>
              </a:rPr>
              <a:t>都市圏における地域脱炭素化促進事業 </a:t>
            </a:r>
          </a:p>
        </p:txBody>
      </p:sp>
      <p:sp>
        <p:nvSpPr>
          <p:cNvPr id="33" name="正方形/長方形 32">
            <a:extLst>
              <a:ext uri="{FF2B5EF4-FFF2-40B4-BE49-F238E27FC236}">
                <a16:creationId xmlns:a16="http://schemas.microsoft.com/office/drawing/2014/main" id="{3770328B-09D1-48C5-C883-AE4678178373}"/>
              </a:ext>
            </a:extLst>
          </p:cNvPr>
          <p:cNvSpPr/>
          <p:nvPr/>
        </p:nvSpPr>
        <p:spPr>
          <a:xfrm>
            <a:off x="482600" y="4556902"/>
            <a:ext cx="1432945" cy="2308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u="sng" dirty="0">
                <a:solidFill>
                  <a:schemeClr val="tx1"/>
                </a:solidFill>
                <a:latin typeface="UD デジタル 教科書体 NP" panose="02020400000000000000" pitchFamily="18" charset="-128"/>
                <a:ea typeface="UD デジタル 教科書体 NP" panose="02020400000000000000" pitchFamily="18" charset="-128"/>
              </a:rPr>
              <a:t>地　域</a:t>
            </a:r>
          </a:p>
        </p:txBody>
      </p:sp>
      <p:sp>
        <p:nvSpPr>
          <p:cNvPr id="34" name="正方形/長方形 33">
            <a:extLst>
              <a:ext uri="{FF2B5EF4-FFF2-40B4-BE49-F238E27FC236}">
                <a16:creationId xmlns:a16="http://schemas.microsoft.com/office/drawing/2014/main" id="{083F1A36-4C47-16CE-AD35-3D637BF06A4B}"/>
              </a:ext>
            </a:extLst>
          </p:cNvPr>
          <p:cNvSpPr/>
          <p:nvPr/>
        </p:nvSpPr>
        <p:spPr>
          <a:xfrm>
            <a:off x="2438486" y="4558349"/>
            <a:ext cx="1933251" cy="2308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u="sng" dirty="0">
                <a:solidFill>
                  <a:schemeClr val="tx1"/>
                </a:solidFill>
                <a:latin typeface="UD デジタル 教科書体 NP" panose="02020400000000000000" pitchFamily="18" charset="-128"/>
                <a:ea typeface="UD デジタル 教科書体 NP" panose="02020400000000000000" pitchFamily="18" charset="-128"/>
              </a:rPr>
              <a:t>事業者（促進区域活用事業者）</a:t>
            </a:r>
          </a:p>
        </p:txBody>
      </p:sp>
      <p:sp>
        <p:nvSpPr>
          <p:cNvPr id="40" name="正方形/長方形 39">
            <a:extLst>
              <a:ext uri="{FF2B5EF4-FFF2-40B4-BE49-F238E27FC236}">
                <a16:creationId xmlns:a16="http://schemas.microsoft.com/office/drawing/2014/main" id="{A5549510-EEF7-E57F-56D3-0994B0D8BA9E}"/>
              </a:ext>
            </a:extLst>
          </p:cNvPr>
          <p:cNvSpPr/>
          <p:nvPr/>
        </p:nvSpPr>
        <p:spPr>
          <a:xfrm>
            <a:off x="4722137" y="337870"/>
            <a:ext cx="1187596" cy="20723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chemeClr val="tx1"/>
                </a:solidFill>
                <a:latin typeface="UD デジタル 教科書体 NP" panose="02020400000000000000" pitchFamily="18" charset="-128"/>
                <a:ea typeface="UD デジタル 教科書体 NP" panose="02020400000000000000" pitchFamily="18" charset="-128"/>
              </a:rPr>
              <a:t>区域設定（案）</a:t>
            </a:r>
          </a:p>
        </p:txBody>
      </p:sp>
      <p:sp>
        <p:nvSpPr>
          <p:cNvPr id="43" name="正方形/長方形 42">
            <a:extLst>
              <a:ext uri="{FF2B5EF4-FFF2-40B4-BE49-F238E27FC236}">
                <a16:creationId xmlns:a16="http://schemas.microsoft.com/office/drawing/2014/main" id="{4993CDB4-9F91-F847-5AE3-3FD5F6F3F85E}"/>
              </a:ext>
            </a:extLst>
          </p:cNvPr>
          <p:cNvSpPr/>
          <p:nvPr/>
        </p:nvSpPr>
        <p:spPr>
          <a:xfrm>
            <a:off x="4722136" y="527999"/>
            <a:ext cx="4217879" cy="19877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750" dirty="0">
                <a:solidFill>
                  <a:schemeClr val="tx1"/>
                </a:solidFill>
                <a:latin typeface="UD デジタル 教科書体 NP" panose="02020400000000000000" pitchFamily="18" charset="-128"/>
                <a:ea typeface="UD デジタル 教科書体 NP" panose="02020400000000000000" pitchFamily="18" charset="-128"/>
              </a:rPr>
              <a:t>◇以下の区分で設定し、地域の実情に応じて設定</a:t>
            </a:r>
          </a:p>
        </p:txBody>
      </p:sp>
      <p:graphicFrame>
        <p:nvGraphicFramePr>
          <p:cNvPr id="45" name="表 44">
            <a:extLst>
              <a:ext uri="{FF2B5EF4-FFF2-40B4-BE49-F238E27FC236}">
                <a16:creationId xmlns:a16="http://schemas.microsoft.com/office/drawing/2014/main" id="{B24FF84E-2BB2-AEF8-56E9-06485F8788C2}"/>
              </a:ext>
            </a:extLst>
          </p:cNvPr>
          <p:cNvGraphicFramePr>
            <a:graphicFrameLocks noGrp="1"/>
          </p:cNvGraphicFramePr>
          <p:nvPr>
            <p:extLst>
              <p:ext uri="{D42A27DB-BD31-4B8C-83A1-F6EECF244321}">
                <p14:modId xmlns:p14="http://schemas.microsoft.com/office/powerpoint/2010/main" val="4218568002"/>
              </p:ext>
            </p:extLst>
          </p:nvPr>
        </p:nvGraphicFramePr>
        <p:xfrm>
          <a:off x="4718178" y="726393"/>
          <a:ext cx="4221838" cy="983999"/>
        </p:xfrm>
        <a:graphic>
          <a:graphicData uri="http://schemas.openxmlformats.org/drawingml/2006/table">
            <a:tbl>
              <a:tblPr firstRow="1" firstCol="1" bandRow="1"/>
              <a:tblGrid>
                <a:gridCol w="1346790">
                  <a:extLst>
                    <a:ext uri="{9D8B030D-6E8A-4147-A177-3AD203B41FA5}">
                      <a16:colId xmlns:a16="http://schemas.microsoft.com/office/drawing/2014/main" val="559082917"/>
                    </a:ext>
                  </a:extLst>
                </a:gridCol>
                <a:gridCol w="2875048">
                  <a:extLst>
                    <a:ext uri="{9D8B030D-6E8A-4147-A177-3AD203B41FA5}">
                      <a16:colId xmlns:a16="http://schemas.microsoft.com/office/drawing/2014/main" val="3238284656"/>
                    </a:ext>
                  </a:extLst>
                </a:gridCol>
              </a:tblGrid>
              <a:tr h="119999">
                <a:tc>
                  <a:txBody>
                    <a:bodyPr/>
                    <a:lstStyle/>
                    <a:p>
                      <a:pPr algn="ctr"/>
                      <a:r>
                        <a:rPr lang="ja-JP" sz="700" kern="100" dirty="0">
                          <a:solidFill>
                            <a:srgbClr val="000000"/>
                          </a:solidFill>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区分</a:t>
                      </a:r>
                      <a:endParaRPr lang="ja-JP" sz="700" kern="100" dirty="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FD3"/>
                    </a:solidFill>
                  </a:tcPr>
                </a:tc>
                <a:tc>
                  <a:txBody>
                    <a:bodyPr/>
                    <a:lstStyle/>
                    <a:p>
                      <a:pPr algn="ctr"/>
                      <a:r>
                        <a:rPr lang="ja-JP" sz="700" kern="0">
                          <a:solidFill>
                            <a:srgbClr val="000000"/>
                          </a:solidFill>
                          <a:effectLst/>
                          <a:latin typeface="UD デジタル 教科書体 NP" panose="02020400000000000000" pitchFamily="18" charset="-128"/>
                          <a:ea typeface="UD デジタル 教科書体 NP" panose="02020400000000000000" pitchFamily="18" charset="-128"/>
                          <a:cs typeface="ＭＳ Ｐゴシック" panose="020B0600070205080204" pitchFamily="50" charset="-128"/>
                        </a:rPr>
                        <a:t>内容</a:t>
                      </a:r>
                      <a:endParaRPr lang="ja-JP" sz="700" kern="10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FD3"/>
                    </a:solidFill>
                  </a:tcPr>
                </a:tc>
                <a:extLst>
                  <a:ext uri="{0D108BD9-81ED-4DB2-BD59-A6C34878D82A}">
                    <a16:rowId xmlns:a16="http://schemas.microsoft.com/office/drawing/2014/main" val="2950043166"/>
                  </a:ext>
                </a:extLst>
              </a:tr>
              <a:tr h="252000">
                <a:tc>
                  <a:txBody>
                    <a:bodyPr/>
                    <a:lstStyle/>
                    <a:p>
                      <a:pPr algn="just"/>
                      <a:r>
                        <a:rPr lang="ja-JP" sz="680" kern="100" dirty="0">
                          <a:solidFill>
                            <a:srgbClr val="000000"/>
                          </a:solidFill>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公有地・公共施設活用型</a:t>
                      </a:r>
                      <a:endParaRPr lang="ja-JP" sz="680" kern="100" dirty="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r>
                        <a:rPr lang="ja-JP" sz="680" kern="100" dirty="0">
                          <a:solidFill>
                            <a:srgbClr val="000000"/>
                          </a:solidFill>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市町村が有する土地・施設等を対象とし、再エネ導入による平常時の自家消費及び災害時のエネルギー確保を実施</a:t>
                      </a:r>
                      <a:endParaRPr lang="ja-JP" sz="680" kern="100" dirty="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91011412"/>
                  </a:ext>
                </a:extLst>
              </a:tr>
              <a:tr h="360000">
                <a:tc>
                  <a:txBody>
                    <a:bodyPr/>
                    <a:lstStyle/>
                    <a:p>
                      <a:pPr algn="just"/>
                      <a:r>
                        <a:rPr lang="ja-JP" sz="680" kern="100" dirty="0">
                          <a:solidFill>
                            <a:srgbClr val="000000"/>
                          </a:solidFill>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地区・街区指定型</a:t>
                      </a:r>
                      <a:endParaRPr lang="ja-JP" sz="680" kern="100" dirty="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r>
                        <a:rPr lang="ja-JP" sz="680" kern="100" dirty="0">
                          <a:solidFill>
                            <a:srgbClr val="000000"/>
                          </a:solidFill>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工業施設や商業施設など、エネルギー需要が高い施設が集積する地域を対象とし、再エネ導入</a:t>
                      </a:r>
                      <a:r>
                        <a:rPr lang="ja-JP" altLang="en-US" sz="680" kern="100" dirty="0">
                          <a:solidFill>
                            <a:srgbClr val="000000"/>
                          </a:solidFill>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及びエネルギーの</a:t>
                      </a:r>
                      <a:r>
                        <a:rPr lang="ja-JP" sz="680" kern="100" dirty="0">
                          <a:solidFill>
                            <a:srgbClr val="000000"/>
                          </a:solidFill>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自家消費を重点的に行うエリアとして設定</a:t>
                      </a:r>
                      <a:endParaRPr lang="ja-JP" sz="680" kern="100" dirty="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73339110"/>
                  </a:ext>
                </a:extLst>
              </a:tr>
              <a:tr h="252000">
                <a:tc>
                  <a:txBody>
                    <a:bodyPr/>
                    <a:lstStyle/>
                    <a:p>
                      <a:pPr algn="just"/>
                      <a:r>
                        <a:rPr lang="ja-JP" sz="680" kern="100" dirty="0">
                          <a:solidFill>
                            <a:srgbClr val="000000"/>
                          </a:solidFill>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事業</a:t>
                      </a:r>
                      <a:r>
                        <a:rPr lang="ja-JP" altLang="en-US" sz="680" kern="100" dirty="0">
                          <a:solidFill>
                            <a:srgbClr val="000000"/>
                          </a:solidFill>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者</a:t>
                      </a:r>
                      <a:r>
                        <a:rPr lang="ja-JP" sz="680" kern="100" dirty="0">
                          <a:solidFill>
                            <a:srgbClr val="000000"/>
                          </a:solidFill>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提案型</a:t>
                      </a:r>
                      <a:endParaRPr lang="ja-JP" sz="680" kern="100" dirty="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r>
                        <a:rPr lang="ja-JP" sz="680" kern="100" dirty="0">
                          <a:solidFill>
                            <a:srgbClr val="000000"/>
                          </a:solidFill>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住民及び事業者による提案</a:t>
                      </a:r>
                      <a:r>
                        <a:rPr lang="ja-JP" altLang="en-US" sz="680" kern="100" dirty="0">
                          <a:solidFill>
                            <a:srgbClr val="000000"/>
                          </a:solidFill>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に</a:t>
                      </a:r>
                      <a:r>
                        <a:rPr lang="ja-JP" sz="680" kern="100" dirty="0">
                          <a:solidFill>
                            <a:srgbClr val="000000"/>
                          </a:solidFill>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より、個々のプロジェクトの予定地を促進区域として設定</a:t>
                      </a:r>
                      <a:endParaRPr lang="ja-JP" sz="680" kern="100" dirty="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39138094"/>
                  </a:ext>
                </a:extLst>
              </a:tr>
            </a:tbl>
          </a:graphicData>
        </a:graphic>
      </p:graphicFrame>
      <p:sp>
        <p:nvSpPr>
          <p:cNvPr id="46" name="正方形/長方形 45">
            <a:extLst>
              <a:ext uri="{FF2B5EF4-FFF2-40B4-BE49-F238E27FC236}">
                <a16:creationId xmlns:a16="http://schemas.microsoft.com/office/drawing/2014/main" id="{C528D4CB-54F0-411F-6D6A-9F8E08109619}"/>
              </a:ext>
            </a:extLst>
          </p:cNvPr>
          <p:cNvSpPr/>
          <p:nvPr/>
        </p:nvSpPr>
        <p:spPr>
          <a:xfrm>
            <a:off x="4662879" y="1798082"/>
            <a:ext cx="4221838" cy="26518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750" dirty="0">
                <a:solidFill>
                  <a:schemeClr val="tx1"/>
                </a:solidFill>
                <a:latin typeface="UD デジタル 教科書体 NP" panose="02020400000000000000" pitchFamily="18" charset="-128"/>
                <a:ea typeface="UD デジタル 教科書体 NP" panose="02020400000000000000" pitchFamily="18" charset="-128"/>
              </a:rPr>
              <a:t>　</a:t>
            </a:r>
            <a:r>
              <a:rPr kumimoji="1" lang="en-US" altLang="ja-JP" sz="750" dirty="0">
                <a:solidFill>
                  <a:schemeClr val="tx1"/>
                </a:solidFill>
                <a:latin typeface="UD デジタル 教科書体 NP" panose="02020400000000000000" pitchFamily="18" charset="-128"/>
                <a:ea typeface="UD デジタル 教科書体 NP" panose="02020400000000000000" pitchFamily="18" charset="-128"/>
              </a:rPr>
              <a:t>※</a:t>
            </a:r>
            <a:r>
              <a:rPr kumimoji="1" lang="ja-JP" altLang="en-US" sz="750" dirty="0">
                <a:solidFill>
                  <a:schemeClr val="tx1"/>
                </a:solidFill>
                <a:latin typeface="UD デジタル 教科書体 NP" panose="02020400000000000000" pitchFamily="18" charset="-128"/>
                <a:ea typeface="UD デジタル 教科書体 NP" panose="02020400000000000000" pitchFamily="18" charset="-128"/>
              </a:rPr>
              <a:t>地区・街区指定型のみを掲載</a:t>
            </a:r>
          </a:p>
        </p:txBody>
      </p:sp>
      <p:sp>
        <p:nvSpPr>
          <p:cNvPr id="58" name="テキスト ボックス 57">
            <a:extLst>
              <a:ext uri="{FF2B5EF4-FFF2-40B4-BE49-F238E27FC236}">
                <a16:creationId xmlns:a16="http://schemas.microsoft.com/office/drawing/2014/main" id="{FAB8EC53-6BE7-5F59-9271-5FFD7A68473C}"/>
              </a:ext>
            </a:extLst>
          </p:cNvPr>
          <p:cNvSpPr txBox="1"/>
          <p:nvPr/>
        </p:nvSpPr>
        <p:spPr>
          <a:xfrm>
            <a:off x="4731233" y="4580588"/>
            <a:ext cx="4228042" cy="230832"/>
          </a:xfrm>
          <a:prstGeom prst="rect">
            <a:avLst/>
          </a:prstGeom>
          <a:solidFill>
            <a:srgbClr val="00B050"/>
          </a:solidFill>
        </p:spPr>
        <p:txBody>
          <a:bodyPr wrap="square" rtlCol="0">
            <a:spAutoFit/>
          </a:bodyPr>
          <a:lstStyle/>
          <a:p>
            <a:pPr>
              <a:defRPr/>
            </a:pPr>
            <a:r>
              <a:rPr kumimoji="1" lang="ja-JP" altLang="en-US" sz="900" b="1">
                <a:solidFill>
                  <a:schemeClr val="bg1"/>
                </a:solidFill>
                <a:latin typeface="UD デジタル 教科書体 NP" panose="02020400000000000000" pitchFamily="18" charset="-128"/>
                <a:ea typeface="UD デジタル 教科書体 NP" panose="02020400000000000000" pitchFamily="18" charset="-128"/>
              </a:rPr>
              <a:t>第７章　</a:t>
            </a:r>
            <a:r>
              <a:rPr kumimoji="1" lang="ja-JP" altLang="en-US" sz="900" b="1" dirty="0">
                <a:solidFill>
                  <a:schemeClr val="bg1"/>
                </a:solidFill>
                <a:latin typeface="UD デジタル 教科書体 NP" panose="02020400000000000000" pitchFamily="18" charset="-128"/>
                <a:ea typeface="UD デジタル 教科書体 NP" panose="02020400000000000000" pitchFamily="18" charset="-128"/>
              </a:rPr>
              <a:t>計画の推進体制・進捗管理</a:t>
            </a:r>
          </a:p>
        </p:txBody>
      </p:sp>
      <p:sp>
        <p:nvSpPr>
          <p:cNvPr id="59" name="正方形/長方形 58">
            <a:extLst>
              <a:ext uri="{FF2B5EF4-FFF2-40B4-BE49-F238E27FC236}">
                <a16:creationId xmlns:a16="http://schemas.microsoft.com/office/drawing/2014/main" id="{56F80F97-FC62-5C43-D52F-321270C1695F}"/>
              </a:ext>
            </a:extLst>
          </p:cNvPr>
          <p:cNvSpPr/>
          <p:nvPr/>
        </p:nvSpPr>
        <p:spPr>
          <a:xfrm>
            <a:off x="4785252" y="4799391"/>
            <a:ext cx="4208784" cy="360345"/>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750" dirty="0">
                <a:solidFill>
                  <a:schemeClr val="tx1"/>
                </a:solidFill>
                <a:latin typeface="UD デジタル 教科書体 NP" panose="02020400000000000000" pitchFamily="18" charset="-128"/>
                <a:ea typeface="UD デジタル 教科書体 NP" panose="02020400000000000000" pitchFamily="18" charset="-128"/>
              </a:rPr>
              <a:t>◇進捗管理はＰＤＣＡサイクルにより行い、必要に応じて取組内容の見直し等を検討</a:t>
            </a:r>
            <a:endParaRPr kumimoji="1" lang="en-US" altLang="ja-JP" sz="750" dirty="0">
              <a:solidFill>
                <a:schemeClr val="tx1"/>
              </a:solidFill>
              <a:latin typeface="UD デジタル 教科書体 NP" panose="02020400000000000000" pitchFamily="18" charset="-128"/>
              <a:ea typeface="UD デジタル 教科書体 NP" panose="02020400000000000000" pitchFamily="18" charset="-128"/>
            </a:endParaRPr>
          </a:p>
          <a:p>
            <a:r>
              <a:rPr kumimoji="1" lang="ja-JP" altLang="en-US" sz="750" dirty="0">
                <a:solidFill>
                  <a:schemeClr val="tx1"/>
                </a:solidFill>
                <a:latin typeface="UD デジタル 教科書体 NP" panose="02020400000000000000" pitchFamily="18" charset="-128"/>
                <a:ea typeface="UD デジタル 教科書体 NP" panose="02020400000000000000" pitchFamily="18" charset="-128"/>
              </a:rPr>
              <a:t>◇計画の推進体制は以下のとおり</a:t>
            </a:r>
          </a:p>
        </p:txBody>
      </p:sp>
      <p:sp>
        <p:nvSpPr>
          <p:cNvPr id="18" name="正方形/長方形 17">
            <a:extLst>
              <a:ext uri="{FF2B5EF4-FFF2-40B4-BE49-F238E27FC236}">
                <a16:creationId xmlns:a16="http://schemas.microsoft.com/office/drawing/2014/main" id="{FEDF31EF-84B2-29F6-BB25-73028E0F22E2}"/>
              </a:ext>
            </a:extLst>
          </p:cNvPr>
          <p:cNvSpPr/>
          <p:nvPr/>
        </p:nvSpPr>
        <p:spPr>
          <a:xfrm>
            <a:off x="756065" y="586482"/>
            <a:ext cx="3807469" cy="646552"/>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750" dirty="0">
                <a:solidFill>
                  <a:schemeClr val="tx1"/>
                </a:solidFill>
                <a:latin typeface="UD デジタル 教科書体 NP" panose="02020400000000000000" pitchFamily="18" charset="-128"/>
                <a:ea typeface="UD デジタル 教科書体 NP" panose="02020400000000000000" pitchFamily="18" charset="-128"/>
              </a:rPr>
              <a:t>◇令和３年温対法改正により、同法第</a:t>
            </a:r>
            <a:r>
              <a:rPr kumimoji="1" lang="en-US" altLang="ja-JP" sz="750" dirty="0">
                <a:solidFill>
                  <a:schemeClr val="tx1"/>
                </a:solidFill>
                <a:latin typeface="UD デジタル 教科書体 NP" panose="02020400000000000000" pitchFamily="18" charset="-128"/>
                <a:ea typeface="UD デジタル 教科書体 NP" panose="02020400000000000000" pitchFamily="18" charset="-128"/>
              </a:rPr>
              <a:t>21</a:t>
            </a:r>
            <a:r>
              <a:rPr kumimoji="1" lang="ja-JP" altLang="en-US" sz="750" dirty="0">
                <a:solidFill>
                  <a:schemeClr val="tx1"/>
                </a:solidFill>
                <a:latin typeface="UD デジタル 教科書体 NP" panose="02020400000000000000" pitchFamily="18" charset="-128"/>
                <a:ea typeface="UD デジタル 教科書体 NP" panose="02020400000000000000" pitchFamily="18" charset="-128"/>
              </a:rPr>
              <a:t>条第５項に基づき、市町村は地方公共団体</a:t>
            </a:r>
            <a:br>
              <a:rPr kumimoji="1" lang="en-US" altLang="ja-JP" sz="750" dirty="0">
                <a:solidFill>
                  <a:schemeClr val="tx1"/>
                </a:solidFill>
                <a:latin typeface="UD デジタル 教科書体 NP" panose="02020400000000000000" pitchFamily="18" charset="-128"/>
                <a:ea typeface="UD デジタル 教科書体 NP" panose="02020400000000000000" pitchFamily="18" charset="-128"/>
              </a:rPr>
            </a:br>
            <a:r>
              <a:rPr kumimoji="1" lang="ja-JP" altLang="en-US" sz="750" dirty="0">
                <a:solidFill>
                  <a:schemeClr val="tx1"/>
                </a:solidFill>
                <a:latin typeface="UD デジタル 教科書体 NP" panose="02020400000000000000" pitchFamily="18" charset="-128"/>
                <a:ea typeface="UD デジタル 教科書体 NP" panose="02020400000000000000" pitchFamily="18" charset="-128"/>
              </a:rPr>
              <a:t>　実行計画において、地域脱炭素化促進事業の促進に関する事項を定めるよう努める</a:t>
            </a:r>
            <a:endParaRPr kumimoji="1" lang="en-US" altLang="ja-JP" sz="750" dirty="0">
              <a:solidFill>
                <a:schemeClr val="tx1"/>
              </a:solidFill>
              <a:latin typeface="UD デジタル 教科書体 NP" panose="02020400000000000000" pitchFamily="18" charset="-128"/>
              <a:ea typeface="UD デジタル 教科書体 NP" panose="02020400000000000000" pitchFamily="18" charset="-128"/>
            </a:endParaRPr>
          </a:p>
          <a:p>
            <a:r>
              <a:rPr kumimoji="1" lang="ja-JP" altLang="en-US" sz="750" dirty="0">
                <a:solidFill>
                  <a:schemeClr val="tx1"/>
                </a:solidFill>
                <a:latin typeface="UD デジタル 教科書体 NP" panose="02020400000000000000" pitchFamily="18" charset="-128"/>
                <a:ea typeface="UD デジタル 教科書体 NP" panose="02020400000000000000" pitchFamily="18" charset="-128"/>
              </a:rPr>
              <a:t>　こととされた。</a:t>
            </a:r>
            <a:endParaRPr kumimoji="1" lang="en-US" altLang="ja-JP" sz="750" dirty="0">
              <a:solidFill>
                <a:schemeClr val="tx1"/>
              </a:solidFill>
              <a:latin typeface="UD デジタル 教科書体 NP" panose="02020400000000000000" pitchFamily="18" charset="-128"/>
              <a:ea typeface="UD デジタル 教科書体 NP" panose="02020400000000000000" pitchFamily="18" charset="-128"/>
            </a:endParaRPr>
          </a:p>
          <a:p>
            <a:r>
              <a:rPr kumimoji="1" lang="ja-JP" altLang="en-US" sz="750" dirty="0">
                <a:solidFill>
                  <a:schemeClr val="tx1"/>
                </a:solidFill>
                <a:latin typeface="UD デジタル 教科書体 NP" panose="02020400000000000000" pitchFamily="18" charset="-128"/>
                <a:ea typeface="UD デジタル 教科書体 NP" panose="02020400000000000000" pitchFamily="18" charset="-128"/>
              </a:rPr>
              <a:t>◇都市圏においても、地域の合意形成を図りつつ、環境に適正に配慮し、地域に貢</a:t>
            </a:r>
            <a:br>
              <a:rPr kumimoji="1" lang="en-US" altLang="ja-JP" sz="750" dirty="0">
                <a:solidFill>
                  <a:schemeClr val="tx1"/>
                </a:solidFill>
                <a:latin typeface="UD デジタル 教科書体 NP" panose="02020400000000000000" pitchFamily="18" charset="-128"/>
                <a:ea typeface="UD デジタル 教科書体 NP" panose="02020400000000000000" pitchFamily="18" charset="-128"/>
              </a:rPr>
            </a:br>
            <a:r>
              <a:rPr kumimoji="1" lang="ja-JP" altLang="en-US" sz="750" dirty="0">
                <a:solidFill>
                  <a:schemeClr val="tx1"/>
                </a:solidFill>
                <a:latin typeface="UD デジタル 教科書体 NP" panose="02020400000000000000" pitchFamily="18" charset="-128"/>
                <a:ea typeface="UD デジタル 教科書体 NP" panose="02020400000000000000" pitchFamily="18" charset="-128"/>
              </a:rPr>
              <a:t>　献する、地域共生型の再エネを推進することを目的として、促進区域等を設定する。</a:t>
            </a:r>
          </a:p>
        </p:txBody>
      </p:sp>
      <p:sp>
        <p:nvSpPr>
          <p:cNvPr id="21" name="正方形/長方形 20">
            <a:extLst>
              <a:ext uri="{FF2B5EF4-FFF2-40B4-BE49-F238E27FC236}">
                <a16:creationId xmlns:a16="http://schemas.microsoft.com/office/drawing/2014/main" id="{866F36FE-8B19-A52E-5FE2-55A18DCF7773}"/>
              </a:ext>
            </a:extLst>
          </p:cNvPr>
          <p:cNvSpPr/>
          <p:nvPr/>
        </p:nvSpPr>
        <p:spPr>
          <a:xfrm>
            <a:off x="386968" y="4706090"/>
            <a:ext cx="1933252" cy="480652"/>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750" dirty="0">
                <a:solidFill>
                  <a:schemeClr val="tx1"/>
                </a:solidFill>
                <a:latin typeface="UD デジタル 教科書体 NP" panose="02020400000000000000" pitchFamily="18" charset="-128"/>
                <a:ea typeface="UD デジタル 教科書体 NP" panose="02020400000000000000" pitchFamily="18" charset="-128"/>
              </a:rPr>
              <a:t>◇地元関係者との合意形成</a:t>
            </a:r>
            <a:endParaRPr kumimoji="1" lang="en-US" altLang="ja-JP" sz="750" dirty="0">
              <a:solidFill>
                <a:schemeClr val="tx1"/>
              </a:solidFill>
              <a:latin typeface="UD デジタル 教科書体 NP" panose="02020400000000000000" pitchFamily="18" charset="-128"/>
              <a:ea typeface="UD デジタル 教科書体 NP" panose="02020400000000000000" pitchFamily="18" charset="-128"/>
            </a:endParaRPr>
          </a:p>
          <a:p>
            <a:r>
              <a:rPr kumimoji="1" lang="ja-JP" altLang="en-US" sz="750" dirty="0">
                <a:solidFill>
                  <a:schemeClr val="tx1"/>
                </a:solidFill>
                <a:latin typeface="UD デジタル 教科書体 NP" panose="02020400000000000000" pitchFamily="18" charset="-128"/>
                <a:ea typeface="UD デジタル 教科書体 NP" panose="02020400000000000000" pitchFamily="18" charset="-128"/>
              </a:rPr>
              <a:t>◇地域環境・地域資源の保全</a:t>
            </a:r>
            <a:endParaRPr kumimoji="1" lang="en-US" altLang="ja-JP" sz="750" dirty="0">
              <a:solidFill>
                <a:schemeClr val="tx1"/>
              </a:solidFill>
              <a:latin typeface="UD デジタル 教科書体 NP" panose="02020400000000000000" pitchFamily="18" charset="-128"/>
              <a:ea typeface="UD デジタル 教科書体 NP" panose="02020400000000000000" pitchFamily="18" charset="-128"/>
            </a:endParaRPr>
          </a:p>
          <a:p>
            <a:r>
              <a:rPr kumimoji="1" lang="ja-JP" altLang="en-US" sz="750" dirty="0">
                <a:solidFill>
                  <a:schemeClr val="tx1"/>
                </a:solidFill>
                <a:latin typeface="UD デジタル 教科書体 NP" panose="02020400000000000000" pitchFamily="18" charset="-128"/>
                <a:ea typeface="UD デジタル 教科書体 NP" panose="02020400000000000000" pitchFamily="18" charset="-128"/>
              </a:rPr>
              <a:t>◇地域社会・経済への貢献</a:t>
            </a:r>
            <a:endParaRPr kumimoji="1" lang="en-US" altLang="ja-JP" sz="750" dirty="0">
              <a:solidFill>
                <a:schemeClr val="tx1"/>
              </a:solidFill>
              <a:latin typeface="UD デジタル 教科書体 NP" panose="02020400000000000000" pitchFamily="18" charset="-128"/>
              <a:ea typeface="UD デジタル 教科書体 NP" panose="02020400000000000000" pitchFamily="18" charset="-128"/>
            </a:endParaRPr>
          </a:p>
        </p:txBody>
      </p:sp>
      <p:sp>
        <p:nvSpPr>
          <p:cNvPr id="23" name="正方形/長方形 22">
            <a:extLst>
              <a:ext uri="{FF2B5EF4-FFF2-40B4-BE49-F238E27FC236}">
                <a16:creationId xmlns:a16="http://schemas.microsoft.com/office/drawing/2014/main" id="{8629D198-7528-0590-708A-404ACE5305EE}"/>
              </a:ext>
            </a:extLst>
          </p:cNvPr>
          <p:cNvSpPr/>
          <p:nvPr/>
        </p:nvSpPr>
        <p:spPr>
          <a:xfrm>
            <a:off x="2456986" y="4692604"/>
            <a:ext cx="1998880" cy="4009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750" dirty="0">
                <a:solidFill>
                  <a:schemeClr val="tx1"/>
                </a:solidFill>
                <a:latin typeface="UD デジタル 教科書体 NP" panose="02020400000000000000" pitchFamily="18" charset="-128"/>
                <a:ea typeface="UD デジタル 教科書体 NP" panose="02020400000000000000" pitchFamily="18" charset="-128"/>
              </a:rPr>
              <a:t>◇国補助事業における優先採択や加点措置</a:t>
            </a:r>
            <a:endParaRPr kumimoji="1" lang="en-US" altLang="ja-JP" sz="750" dirty="0">
              <a:solidFill>
                <a:schemeClr val="tx1"/>
              </a:solidFill>
              <a:latin typeface="UD デジタル 教科書体 NP" panose="02020400000000000000" pitchFamily="18" charset="-128"/>
              <a:ea typeface="UD デジタル 教科書体 NP" panose="02020400000000000000" pitchFamily="18" charset="-128"/>
            </a:endParaRPr>
          </a:p>
          <a:p>
            <a:r>
              <a:rPr kumimoji="1" lang="ja-JP" altLang="en-US" sz="750" dirty="0">
                <a:solidFill>
                  <a:schemeClr val="tx1"/>
                </a:solidFill>
                <a:latin typeface="UD デジタル 教科書体 NP" panose="02020400000000000000" pitchFamily="18" charset="-128"/>
                <a:ea typeface="UD デジタル 教科書体 NP" panose="02020400000000000000" pitchFamily="18" charset="-128"/>
              </a:rPr>
              <a:t>◇手続きのワンストップ化等</a:t>
            </a:r>
            <a:endParaRPr kumimoji="1" lang="en-US" altLang="ja-JP" sz="750" dirty="0">
              <a:solidFill>
                <a:schemeClr val="tx1"/>
              </a:solidFill>
              <a:latin typeface="UD デジタル 教科書体 NP" panose="02020400000000000000" pitchFamily="18" charset="-128"/>
              <a:ea typeface="UD デジタル 教科書体 NP" panose="02020400000000000000" pitchFamily="18" charset="-128"/>
            </a:endParaRPr>
          </a:p>
          <a:p>
            <a:r>
              <a:rPr kumimoji="1" lang="ja-JP" altLang="en-US" sz="750" dirty="0">
                <a:solidFill>
                  <a:schemeClr val="tx1"/>
                </a:solidFill>
                <a:latin typeface="UD デジタル 教科書体 NP" panose="02020400000000000000" pitchFamily="18" charset="-128"/>
                <a:ea typeface="UD デジタル 教科書体 NP" panose="02020400000000000000" pitchFamily="18" charset="-128"/>
              </a:rPr>
              <a:t>◇事業の予見可能性の向上</a:t>
            </a:r>
          </a:p>
        </p:txBody>
      </p:sp>
      <p:sp>
        <p:nvSpPr>
          <p:cNvPr id="24" name="正方形/長方形 23">
            <a:extLst>
              <a:ext uri="{FF2B5EF4-FFF2-40B4-BE49-F238E27FC236}">
                <a16:creationId xmlns:a16="http://schemas.microsoft.com/office/drawing/2014/main" id="{0B39EA7E-BDF2-6BDA-7AB7-AFCA26F1F597}"/>
              </a:ext>
            </a:extLst>
          </p:cNvPr>
          <p:cNvSpPr/>
          <p:nvPr/>
        </p:nvSpPr>
        <p:spPr>
          <a:xfrm>
            <a:off x="3110824" y="3727330"/>
            <a:ext cx="1365212" cy="448028"/>
          </a:xfrm>
          <a:prstGeom prst="rect">
            <a:avLst/>
          </a:prstGeom>
          <a:solidFill>
            <a:srgbClr val="E9F8D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7030A0"/>
              </a:solidFill>
              <a:latin typeface="UD デジタル 教科書体 NP" panose="02020400000000000000" pitchFamily="18" charset="-128"/>
              <a:ea typeface="UD デジタル 教科書体 NP" panose="02020400000000000000" pitchFamily="18" charset="-128"/>
            </a:endParaRPr>
          </a:p>
        </p:txBody>
      </p:sp>
      <p:sp>
        <p:nvSpPr>
          <p:cNvPr id="29" name="テキスト ボックス 28">
            <a:extLst>
              <a:ext uri="{FF2B5EF4-FFF2-40B4-BE49-F238E27FC236}">
                <a16:creationId xmlns:a16="http://schemas.microsoft.com/office/drawing/2014/main" id="{5D1778C0-1916-59B6-8DF3-293425F5327D}"/>
              </a:ext>
            </a:extLst>
          </p:cNvPr>
          <p:cNvSpPr txBox="1"/>
          <p:nvPr/>
        </p:nvSpPr>
        <p:spPr>
          <a:xfrm>
            <a:off x="3110824" y="3782067"/>
            <a:ext cx="1361854" cy="338554"/>
          </a:xfrm>
          <a:prstGeom prst="rect">
            <a:avLst/>
          </a:prstGeom>
          <a:noFill/>
        </p:spPr>
        <p:txBody>
          <a:bodyPr wrap="square">
            <a:spAutoFit/>
          </a:bodyPr>
          <a:lstStyle/>
          <a:p>
            <a:r>
              <a:rPr lang="ja-JP" altLang="en-US" sz="800" u="sng" kern="100" dirty="0">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地域と共生</a:t>
            </a:r>
            <a:r>
              <a:rPr lang="ja-JP" altLang="en-US" sz="800" kern="100" dirty="0">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する再エネ事業の導入を促進</a:t>
            </a:r>
          </a:p>
        </p:txBody>
      </p:sp>
      <p:sp>
        <p:nvSpPr>
          <p:cNvPr id="30" name="テキスト ボックス 29">
            <a:extLst>
              <a:ext uri="{FF2B5EF4-FFF2-40B4-BE49-F238E27FC236}">
                <a16:creationId xmlns:a16="http://schemas.microsoft.com/office/drawing/2014/main" id="{230BD45A-0598-F474-8694-46D03F630F3E}"/>
              </a:ext>
            </a:extLst>
          </p:cNvPr>
          <p:cNvSpPr txBox="1"/>
          <p:nvPr/>
        </p:nvSpPr>
        <p:spPr>
          <a:xfrm>
            <a:off x="356060" y="3771936"/>
            <a:ext cx="524892" cy="358816"/>
          </a:xfrm>
          <a:prstGeom prst="rect">
            <a:avLst/>
          </a:prstGeom>
          <a:noFill/>
          <a:ln w="19050">
            <a:solidFill>
              <a:srgbClr val="76D495"/>
            </a:solidFill>
            <a:prstDash val="sysDot"/>
          </a:ln>
        </p:spPr>
        <p:txBody>
          <a:bodyPr wrap="square" lIns="36000" rIns="36000">
            <a:spAutoFit/>
          </a:bodyPr>
          <a:lstStyle/>
          <a:p>
            <a:pPr algn="ctr">
              <a:lnSpc>
                <a:spcPct val="110000"/>
              </a:lnSpc>
            </a:pPr>
            <a:r>
              <a:rPr lang="ja-JP" altLang="en-US" sz="800" dirty="0">
                <a:latin typeface="UD デジタル 教科書体 NP" panose="02020400000000000000" pitchFamily="18" charset="-128"/>
                <a:ea typeface="UD デジタル 教科書体 NP" panose="02020400000000000000" pitchFamily="18" charset="-128"/>
              </a:rPr>
              <a:t>促進区域</a:t>
            </a:r>
            <a:endParaRPr lang="en-US" altLang="ja-JP" sz="800" dirty="0">
              <a:latin typeface="UD デジタル 教科書体 NP" panose="02020400000000000000" pitchFamily="18" charset="-128"/>
              <a:ea typeface="UD デジタル 教科書体 NP" panose="02020400000000000000" pitchFamily="18" charset="-128"/>
            </a:endParaRPr>
          </a:p>
          <a:p>
            <a:pPr algn="ctr">
              <a:lnSpc>
                <a:spcPct val="110000"/>
              </a:lnSpc>
            </a:pPr>
            <a:r>
              <a:rPr lang="ja-JP" altLang="en-US" sz="800" dirty="0">
                <a:latin typeface="UD デジタル 教科書体 NP" panose="02020400000000000000" pitchFamily="18" charset="-128"/>
                <a:ea typeface="UD デジタル 教科書体 NP" panose="02020400000000000000" pitchFamily="18" charset="-128"/>
              </a:rPr>
              <a:t>設定</a:t>
            </a:r>
          </a:p>
        </p:txBody>
      </p:sp>
      <p:sp>
        <p:nvSpPr>
          <p:cNvPr id="36" name="矢印: 左 35">
            <a:extLst>
              <a:ext uri="{FF2B5EF4-FFF2-40B4-BE49-F238E27FC236}">
                <a16:creationId xmlns:a16="http://schemas.microsoft.com/office/drawing/2014/main" id="{2593C0F7-8004-4A4D-8769-20EF2DD9EA37}"/>
              </a:ext>
            </a:extLst>
          </p:cNvPr>
          <p:cNvSpPr/>
          <p:nvPr/>
        </p:nvSpPr>
        <p:spPr>
          <a:xfrm flipH="1">
            <a:off x="2879876" y="3799003"/>
            <a:ext cx="211047" cy="304682"/>
          </a:xfrm>
          <a:prstGeom prst="leftArrow">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7030A0"/>
              </a:solidFill>
              <a:latin typeface="UD デジタル 教科書体 NP" panose="02020400000000000000" pitchFamily="18" charset="-128"/>
              <a:ea typeface="UD デジタル 教科書体 NP" panose="02020400000000000000" pitchFamily="18" charset="-128"/>
            </a:endParaRPr>
          </a:p>
        </p:txBody>
      </p:sp>
      <p:sp>
        <p:nvSpPr>
          <p:cNvPr id="42" name="テキスト ボックス 41">
            <a:extLst>
              <a:ext uri="{FF2B5EF4-FFF2-40B4-BE49-F238E27FC236}">
                <a16:creationId xmlns:a16="http://schemas.microsoft.com/office/drawing/2014/main" id="{2D0FF5D2-1C24-C50A-9742-5C60A55E45D8}"/>
              </a:ext>
            </a:extLst>
          </p:cNvPr>
          <p:cNvSpPr txBox="1"/>
          <p:nvPr/>
        </p:nvSpPr>
        <p:spPr>
          <a:xfrm>
            <a:off x="1136758" y="3616637"/>
            <a:ext cx="1723215" cy="669414"/>
          </a:xfrm>
          <a:prstGeom prst="rect">
            <a:avLst/>
          </a:prstGeom>
          <a:noFill/>
          <a:ln w="19050">
            <a:solidFill>
              <a:srgbClr val="76D495"/>
            </a:solidFill>
            <a:prstDash val="sysDot"/>
          </a:ln>
        </p:spPr>
        <p:txBody>
          <a:bodyPr wrap="square" lIns="36000" rIns="36000">
            <a:spAutoFit/>
          </a:bodyPr>
          <a:lstStyle/>
          <a:p>
            <a:r>
              <a:rPr lang="ja-JP" altLang="en-US" sz="750" kern="100" dirty="0">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　再エネ設備の整備</a:t>
            </a:r>
            <a:endParaRPr lang="en-US" altLang="ja-JP" sz="750" kern="100" dirty="0">
              <a:latin typeface="UD デジタル 教科書体 NP" panose="02020400000000000000" pitchFamily="18" charset="-128"/>
              <a:ea typeface="UD デジタル 教科書体 NP" panose="02020400000000000000" pitchFamily="18" charset="-128"/>
              <a:cs typeface="Times New Roman" panose="02020603050405020304" pitchFamily="18" charset="0"/>
            </a:endParaRPr>
          </a:p>
          <a:p>
            <a:r>
              <a:rPr lang="ja-JP" altLang="en-US" sz="750" kern="100" dirty="0">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　地域の脱炭素化のための取組</a:t>
            </a:r>
            <a:endParaRPr lang="en-US" altLang="ja-JP" sz="750" kern="100" dirty="0">
              <a:latin typeface="UD デジタル 教科書体 NP" panose="02020400000000000000" pitchFamily="18" charset="-128"/>
              <a:ea typeface="UD デジタル 教科書体 NP" panose="02020400000000000000" pitchFamily="18" charset="-128"/>
              <a:cs typeface="Times New Roman" panose="02020603050405020304" pitchFamily="18" charset="0"/>
            </a:endParaRPr>
          </a:p>
          <a:p>
            <a:r>
              <a:rPr lang="ja-JP" altLang="en-US" sz="750" kern="100" dirty="0">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　地域の環境の保全のための取組</a:t>
            </a:r>
          </a:p>
          <a:p>
            <a:r>
              <a:rPr lang="ja-JP" altLang="en-US" sz="750" kern="100" dirty="0">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　地域の経済及び社会の持続的発展</a:t>
            </a:r>
            <a:br>
              <a:rPr lang="en-US" altLang="ja-JP" sz="750" kern="100" dirty="0">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br>
            <a:r>
              <a:rPr lang="ja-JP" altLang="en-US" sz="750" kern="100" dirty="0">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　　に資する取組</a:t>
            </a:r>
          </a:p>
        </p:txBody>
      </p:sp>
      <p:sp>
        <p:nvSpPr>
          <p:cNvPr id="44" name="十字形 43">
            <a:extLst>
              <a:ext uri="{FF2B5EF4-FFF2-40B4-BE49-F238E27FC236}">
                <a16:creationId xmlns:a16="http://schemas.microsoft.com/office/drawing/2014/main" id="{06980514-74FA-9095-5048-40D42DA8480A}"/>
              </a:ext>
            </a:extLst>
          </p:cNvPr>
          <p:cNvSpPr>
            <a:spLocks noChangeAspect="1"/>
          </p:cNvSpPr>
          <p:nvPr/>
        </p:nvSpPr>
        <p:spPr>
          <a:xfrm>
            <a:off x="900855" y="3857521"/>
            <a:ext cx="216000" cy="216000"/>
          </a:xfrm>
          <a:prstGeom prst="plus">
            <a:avLst>
              <a:gd name="adj" fmla="val 36759"/>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7030A0"/>
              </a:solidFill>
              <a:latin typeface="UD デジタル 教科書体 NP" panose="02020400000000000000" pitchFamily="18" charset="-128"/>
              <a:ea typeface="UD デジタル 教科書体 NP" panose="02020400000000000000" pitchFamily="18" charset="-128"/>
            </a:endParaRPr>
          </a:p>
        </p:txBody>
      </p:sp>
      <p:grpSp>
        <p:nvGrpSpPr>
          <p:cNvPr id="28" name="グループ化 27">
            <a:extLst>
              <a:ext uri="{FF2B5EF4-FFF2-40B4-BE49-F238E27FC236}">
                <a16:creationId xmlns:a16="http://schemas.microsoft.com/office/drawing/2014/main" id="{A3804EFE-00DC-37F3-691C-2095CCF29A2A}"/>
              </a:ext>
            </a:extLst>
          </p:cNvPr>
          <p:cNvGrpSpPr/>
          <p:nvPr/>
        </p:nvGrpSpPr>
        <p:grpSpPr>
          <a:xfrm>
            <a:off x="180000" y="72000"/>
            <a:ext cx="8784000" cy="276999"/>
            <a:chOff x="180000" y="72000"/>
            <a:chExt cx="8784000" cy="276999"/>
          </a:xfrm>
        </p:grpSpPr>
        <p:sp>
          <p:nvSpPr>
            <p:cNvPr id="35" name="正方形/長方形 34">
              <a:extLst>
                <a:ext uri="{FF2B5EF4-FFF2-40B4-BE49-F238E27FC236}">
                  <a16:creationId xmlns:a16="http://schemas.microsoft.com/office/drawing/2014/main" id="{929778FE-AD92-026C-2000-9E849FA58CE4}"/>
                </a:ext>
              </a:extLst>
            </p:cNvPr>
            <p:cNvSpPr/>
            <p:nvPr/>
          </p:nvSpPr>
          <p:spPr>
            <a:xfrm>
              <a:off x="180000" y="72000"/>
              <a:ext cx="82868" cy="25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kumimoji="1" lang="ja-JP" altLang="en-US" sz="1350">
                <a:solidFill>
                  <a:prstClr val="white"/>
                </a:solidFill>
                <a:latin typeface="UD デジタル 教科書体 NP" panose="02020400000000000000" pitchFamily="18" charset="-128"/>
                <a:ea typeface="UD デジタル 教科書体 NP" panose="02020400000000000000" pitchFamily="18" charset="-128"/>
              </a:endParaRPr>
            </a:p>
          </p:txBody>
        </p:sp>
        <p:sp>
          <p:nvSpPr>
            <p:cNvPr id="41" name="テキスト ボックス 40">
              <a:extLst>
                <a:ext uri="{FF2B5EF4-FFF2-40B4-BE49-F238E27FC236}">
                  <a16:creationId xmlns:a16="http://schemas.microsoft.com/office/drawing/2014/main" id="{2315C937-C40F-9D34-0A21-48C8C28385FA}"/>
                </a:ext>
              </a:extLst>
            </p:cNvPr>
            <p:cNvSpPr txBox="1"/>
            <p:nvPr/>
          </p:nvSpPr>
          <p:spPr>
            <a:xfrm>
              <a:off x="262727" y="72000"/>
              <a:ext cx="8694790" cy="276999"/>
            </a:xfrm>
            <a:prstGeom prst="rect">
              <a:avLst/>
            </a:prstGeom>
            <a:solidFill>
              <a:schemeClr val="bg1"/>
            </a:solidFill>
          </p:spPr>
          <p:txBody>
            <a:bodyPr wrap="square" rtlCol="0">
              <a:spAutoFit/>
            </a:bodyPr>
            <a:lstStyle/>
            <a:p>
              <a:pPr>
                <a:defRPr/>
              </a:pPr>
              <a:r>
                <a:rPr kumimoji="1" lang="ja-JP" altLang="en-US" sz="1200" dirty="0">
                  <a:latin typeface="UD デジタル 教科書体 NP" panose="02020400000000000000" pitchFamily="18" charset="-128"/>
                  <a:ea typeface="UD デジタル 教科書体 NP" panose="02020400000000000000" pitchFamily="18" charset="-128"/>
                </a:rPr>
                <a:t>第２次熊本連携中枢都市圏地球温暖化対策実行計画　素案（概要）</a:t>
              </a:r>
            </a:p>
          </p:txBody>
        </p:sp>
        <p:cxnSp>
          <p:nvCxnSpPr>
            <p:cNvPr id="54" name="直線コネクタ 53">
              <a:extLst>
                <a:ext uri="{FF2B5EF4-FFF2-40B4-BE49-F238E27FC236}">
                  <a16:creationId xmlns:a16="http://schemas.microsoft.com/office/drawing/2014/main" id="{751BE813-E262-F241-6CA1-7B0900FABF1F}"/>
                </a:ext>
              </a:extLst>
            </p:cNvPr>
            <p:cNvCxnSpPr>
              <a:cxnSpLocks/>
            </p:cNvCxnSpPr>
            <p:nvPr/>
          </p:nvCxnSpPr>
          <p:spPr>
            <a:xfrm>
              <a:off x="180000" y="324000"/>
              <a:ext cx="87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5" name="図 4">
            <a:extLst>
              <a:ext uri="{FF2B5EF4-FFF2-40B4-BE49-F238E27FC236}">
                <a16:creationId xmlns:a16="http://schemas.microsoft.com/office/drawing/2014/main" id="{054571DB-D601-D341-AAEB-8268B0A5943F}"/>
              </a:ext>
            </a:extLst>
          </p:cNvPr>
          <p:cNvPicPr>
            <a:picLocks noChangeAspect="1"/>
          </p:cNvPicPr>
          <p:nvPr/>
        </p:nvPicPr>
        <p:blipFill>
          <a:blip r:embed="rId5"/>
          <a:stretch>
            <a:fillRect/>
          </a:stretch>
        </p:blipFill>
        <p:spPr>
          <a:xfrm>
            <a:off x="4731233" y="5115779"/>
            <a:ext cx="4208783" cy="1597158"/>
          </a:xfrm>
          <a:prstGeom prst="rect">
            <a:avLst/>
          </a:prstGeom>
        </p:spPr>
      </p:pic>
    </p:spTree>
    <p:extLst>
      <p:ext uri="{BB962C8B-B14F-4D97-AF65-F5344CB8AC3E}">
        <p14:creationId xmlns:p14="http://schemas.microsoft.com/office/powerpoint/2010/main" val="41284970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コンテンツ プレースホルダー 4">
            <a:extLst>
              <a:ext uri="{FF2B5EF4-FFF2-40B4-BE49-F238E27FC236}">
                <a16:creationId xmlns:a16="http://schemas.microsoft.com/office/drawing/2014/main" id="{1F744C1E-2660-7E48-C94C-C86A29C436CC}"/>
              </a:ext>
            </a:extLst>
          </p:cNvPr>
          <p:cNvGraphicFramePr>
            <a:graphicFrameLocks/>
          </p:cNvGraphicFramePr>
          <p:nvPr>
            <p:extLst>
              <p:ext uri="{D42A27DB-BD31-4B8C-83A1-F6EECF244321}">
                <p14:modId xmlns:p14="http://schemas.microsoft.com/office/powerpoint/2010/main" val="1128322509"/>
              </p:ext>
            </p:extLst>
          </p:nvPr>
        </p:nvGraphicFramePr>
        <p:xfrm>
          <a:off x="200025" y="464794"/>
          <a:ext cx="8737467" cy="5596373"/>
        </p:xfrm>
        <a:graphic>
          <a:graphicData uri="http://schemas.openxmlformats.org/drawingml/2006/table">
            <a:tbl>
              <a:tblPr firstRow="1" firstCol="1" lastRow="1" lastCol="1" bandRow="1" bandCol="1"/>
              <a:tblGrid>
                <a:gridCol w="433711">
                  <a:extLst>
                    <a:ext uri="{9D8B030D-6E8A-4147-A177-3AD203B41FA5}">
                      <a16:colId xmlns:a16="http://schemas.microsoft.com/office/drawing/2014/main" val="2840746964"/>
                    </a:ext>
                  </a:extLst>
                </a:gridCol>
                <a:gridCol w="650566">
                  <a:extLst>
                    <a:ext uri="{9D8B030D-6E8A-4147-A177-3AD203B41FA5}">
                      <a16:colId xmlns:a16="http://schemas.microsoft.com/office/drawing/2014/main" val="620397138"/>
                    </a:ext>
                  </a:extLst>
                </a:gridCol>
                <a:gridCol w="2336289">
                  <a:extLst>
                    <a:ext uri="{9D8B030D-6E8A-4147-A177-3AD203B41FA5}">
                      <a16:colId xmlns:a16="http://schemas.microsoft.com/office/drawing/2014/main" val="2846315673"/>
                    </a:ext>
                  </a:extLst>
                </a:gridCol>
                <a:gridCol w="1864956">
                  <a:extLst>
                    <a:ext uri="{9D8B030D-6E8A-4147-A177-3AD203B41FA5}">
                      <a16:colId xmlns:a16="http://schemas.microsoft.com/office/drawing/2014/main" val="3981750438"/>
                    </a:ext>
                  </a:extLst>
                </a:gridCol>
                <a:gridCol w="1908326">
                  <a:extLst>
                    <a:ext uri="{9D8B030D-6E8A-4147-A177-3AD203B41FA5}">
                      <a16:colId xmlns:a16="http://schemas.microsoft.com/office/drawing/2014/main" val="2573978053"/>
                    </a:ext>
                  </a:extLst>
                </a:gridCol>
                <a:gridCol w="1543619">
                  <a:extLst>
                    <a:ext uri="{9D8B030D-6E8A-4147-A177-3AD203B41FA5}">
                      <a16:colId xmlns:a16="http://schemas.microsoft.com/office/drawing/2014/main" val="3510157053"/>
                    </a:ext>
                  </a:extLst>
                </a:gridCol>
              </a:tblGrid>
              <a:tr h="149042">
                <a:tc>
                  <a:txBody>
                    <a:bodyPr/>
                    <a:lstStyle/>
                    <a:p>
                      <a:pPr algn="ctr">
                        <a:lnSpc>
                          <a:spcPct val="100000"/>
                        </a:lnSpc>
                      </a:pPr>
                      <a:r>
                        <a:rPr lang="ja-JP" altLang="en-US" sz="900" b="1" kern="100" dirty="0">
                          <a:solidFill>
                            <a:schemeClr val="bg1"/>
                          </a:solidFill>
                          <a:effectLst/>
                          <a:latin typeface="UD デジタル 教科書体 NP" panose="02020400000000000000" pitchFamily="18" charset="-128"/>
                          <a:ea typeface="UD デジタル 教科書体 NP" panose="02020400000000000000" pitchFamily="18" charset="-128"/>
                          <a:cs typeface="Biome Light" panose="020B0502040204020203" pitchFamily="34" charset="0"/>
                        </a:rPr>
                        <a:t>年度</a:t>
                      </a:r>
                      <a:endParaRPr lang="ja-JP" sz="900" b="1" kern="100" dirty="0">
                        <a:solidFill>
                          <a:schemeClr val="bg1"/>
                        </a:solidFill>
                        <a:effectLst/>
                        <a:latin typeface="UD デジタル 教科書体 NP" panose="02020400000000000000" pitchFamily="18" charset="-128"/>
                        <a:ea typeface="UD デジタル 教科書体 NP" panose="02020400000000000000" pitchFamily="18" charset="-128"/>
                        <a:cs typeface="Biome Light" panose="020B0502040204020203" pitchFamily="34" charset="0"/>
                      </a:endParaRPr>
                    </a:p>
                  </a:txBody>
                  <a:tcPr marL="27777" marR="277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a:lnSpc>
                          <a:spcPct val="100000"/>
                        </a:lnSpc>
                      </a:pPr>
                      <a:r>
                        <a:rPr lang="ja-JP" altLang="en-US" sz="900" b="1" kern="100" dirty="0">
                          <a:solidFill>
                            <a:schemeClr val="bg1"/>
                          </a:solidFill>
                          <a:effectLst/>
                          <a:latin typeface="UD デジタル 教科書体 NP" panose="02020400000000000000" pitchFamily="18" charset="-128"/>
                          <a:ea typeface="UD デジタル 教科書体 NP" panose="02020400000000000000" pitchFamily="18" charset="-128"/>
                          <a:cs typeface="Biome Light" panose="020B0502040204020203" pitchFamily="34" charset="0"/>
                        </a:rPr>
                        <a:t>月</a:t>
                      </a:r>
                      <a:endParaRPr lang="ja-JP" sz="900" b="1" kern="100" dirty="0">
                        <a:solidFill>
                          <a:schemeClr val="bg1"/>
                        </a:solidFill>
                        <a:effectLst/>
                        <a:latin typeface="UD デジタル 教科書体 NP" panose="02020400000000000000" pitchFamily="18" charset="-128"/>
                        <a:ea typeface="UD デジタル 教科書体 NP" panose="02020400000000000000" pitchFamily="18" charset="-128"/>
                        <a:cs typeface="Biome Light" panose="020B0502040204020203" pitchFamily="34" charset="0"/>
                      </a:endParaRPr>
                    </a:p>
                  </a:txBody>
                  <a:tcPr marL="27777" marR="277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a:lnSpc>
                          <a:spcPct val="100000"/>
                        </a:lnSpc>
                      </a:pPr>
                      <a:r>
                        <a:rPr lang="zh-CN" altLang="en-US" sz="900" b="1" kern="100" dirty="0">
                          <a:solidFill>
                            <a:schemeClr val="bg1"/>
                          </a:solidFill>
                          <a:effectLst/>
                          <a:latin typeface="UD デジタル 教科書体 NP" panose="02020400000000000000" pitchFamily="18" charset="-128"/>
                          <a:ea typeface="UD デジタル 教科書体 NP" panose="02020400000000000000" pitchFamily="18" charset="-128"/>
                          <a:cs typeface="Biome Light" panose="020B0502040204020203" pitchFamily="34" charset="0"/>
                        </a:rPr>
                        <a:t>熊本連携中枢都市圏地球温暖化対策協議会</a:t>
                      </a:r>
                      <a:endParaRPr lang="ja-JP" sz="900" b="1" kern="100" dirty="0">
                        <a:solidFill>
                          <a:schemeClr val="bg1"/>
                        </a:solidFill>
                        <a:effectLst/>
                        <a:latin typeface="UD デジタル 教科書体 NP" panose="02020400000000000000" pitchFamily="18" charset="-128"/>
                        <a:ea typeface="UD デジタル 教科書体 NP" panose="02020400000000000000" pitchFamily="18" charset="-128"/>
                        <a:cs typeface="Biome Light" panose="020B0502040204020203" pitchFamily="34" charset="0"/>
                      </a:endParaRPr>
                    </a:p>
                  </a:txBody>
                  <a:tcPr marL="27777" marR="277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a:lnSpc>
                          <a:spcPct val="100000"/>
                        </a:lnSpc>
                      </a:pPr>
                      <a:r>
                        <a:rPr lang="ja-JP" altLang="en-US" sz="900" b="1" kern="100" dirty="0">
                          <a:solidFill>
                            <a:schemeClr val="bg1"/>
                          </a:solidFill>
                          <a:effectLst/>
                          <a:latin typeface="UD デジタル 教科書体 NP" panose="02020400000000000000" pitchFamily="18" charset="-128"/>
                          <a:ea typeface="UD デジタル 教科書体 NP" panose="02020400000000000000" pitchFamily="18" charset="-128"/>
                          <a:cs typeface="Biome Light" panose="020B0502040204020203" pitchFamily="34" charset="0"/>
                        </a:rPr>
                        <a:t>住民等の意見聴取</a:t>
                      </a:r>
                      <a:endParaRPr lang="ja-JP" sz="900" b="1" kern="100" dirty="0">
                        <a:solidFill>
                          <a:schemeClr val="bg1"/>
                        </a:solidFill>
                        <a:effectLst/>
                        <a:latin typeface="UD デジタル 教科書体 NP" panose="02020400000000000000" pitchFamily="18" charset="-128"/>
                        <a:ea typeface="UD デジタル 教科書体 NP" panose="02020400000000000000" pitchFamily="18" charset="-128"/>
                        <a:cs typeface="Biome Light" panose="020B0502040204020203" pitchFamily="34" charset="0"/>
                      </a:endParaRPr>
                    </a:p>
                  </a:txBody>
                  <a:tcPr marL="27777" marR="277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a:lnSpc>
                          <a:spcPct val="100000"/>
                        </a:lnSpc>
                      </a:pPr>
                      <a:r>
                        <a:rPr lang="ja-JP" altLang="en-US" sz="900" b="1" kern="100" dirty="0">
                          <a:solidFill>
                            <a:schemeClr val="bg1"/>
                          </a:solidFill>
                          <a:effectLst/>
                          <a:latin typeface="UD デジタル 教科書体 NP" panose="02020400000000000000" pitchFamily="18" charset="-128"/>
                          <a:ea typeface="UD デジタル 教科書体 NP" panose="02020400000000000000" pitchFamily="18" charset="-128"/>
                          <a:cs typeface="Biome Light" panose="020B0502040204020203" pitchFamily="34" charset="0"/>
                        </a:rPr>
                        <a:t>各市町村議会</a:t>
                      </a:r>
                      <a:endParaRPr lang="ja-JP" sz="900" b="1" kern="100" dirty="0">
                        <a:solidFill>
                          <a:schemeClr val="bg1"/>
                        </a:solidFill>
                        <a:effectLst/>
                        <a:latin typeface="UD デジタル 教科書体 NP" panose="02020400000000000000" pitchFamily="18" charset="-128"/>
                        <a:ea typeface="UD デジタル 教科書体 NP" panose="02020400000000000000" pitchFamily="18" charset="-128"/>
                        <a:cs typeface="Biome Light" panose="020B0502040204020203" pitchFamily="34" charset="0"/>
                      </a:endParaRPr>
                    </a:p>
                  </a:txBody>
                  <a:tcPr marL="27777" marR="277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a:lnSpc>
                          <a:spcPct val="100000"/>
                        </a:lnSpc>
                      </a:pPr>
                      <a:r>
                        <a:rPr lang="ja-JP" altLang="en-US" sz="900" b="1" kern="100" dirty="0">
                          <a:solidFill>
                            <a:schemeClr val="bg1"/>
                          </a:solidFill>
                          <a:effectLst/>
                          <a:latin typeface="UD デジタル 教科書体 NP" panose="02020400000000000000" pitchFamily="18" charset="-128"/>
                          <a:ea typeface="UD デジタル 教科書体 NP" panose="02020400000000000000" pitchFamily="18" charset="-128"/>
                          <a:cs typeface="Biome Light" panose="020B0502040204020203" pitchFamily="34" charset="0"/>
                        </a:rPr>
                        <a:t>都市圏市町村</a:t>
                      </a:r>
                      <a:endParaRPr lang="ja-JP" sz="900" b="1" kern="100" dirty="0">
                        <a:solidFill>
                          <a:schemeClr val="bg1"/>
                        </a:solidFill>
                        <a:effectLst/>
                        <a:latin typeface="UD デジタル 教科書体 NP" panose="02020400000000000000" pitchFamily="18" charset="-128"/>
                        <a:ea typeface="UD デジタル 教科書体 NP" panose="02020400000000000000" pitchFamily="18" charset="-128"/>
                        <a:cs typeface="Biome Light" panose="020B0502040204020203" pitchFamily="34" charset="0"/>
                      </a:endParaRPr>
                    </a:p>
                  </a:txBody>
                  <a:tcPr marL="27777" marR="277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677859991"/>
                  </a:ext>
                </a:extLst>
              </a:tr>
              <a:tr h="234713">
                <a:tc rowSpan="6">
                  <a:txBody>
                    <a:bodyPr/>
                    <a:lstStyle/>
                    <a:p>
                      <a:pPr algn="ctr">
                        <a:lnSpc>
                          <a:spcPct val="100000"/>
                        </a:lnSpc>
                      </a:pPr>
                      <a:r>
                        <a:rPr lang="ja-JP" altLang="en-US" sz="900" kern="100" dirty="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令和６年度</a:t>
                      </a:r>
                      <a:endParaRPr lang="ja-JP" sz="900" kern="100" dirty="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endParaRPr>
                    </a:p>
                  </a:txBody>
                  <a:tcPr marL="27777" marR="27777" marT="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a:lnSpc>
                          <a:spcPct val="100000"/>
                        </a:lnSpc>
                      </a:pPr>
                      <a:r>
                        <a:rPr lang="ja-JP" altLang="en-US" sz="900" kern="100" dirty="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４月</a:t>
                      </a:r>
                      <a:endParaRPr lang="ja-JP" sz="900" kern="100" dirty="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endParaRPr>
                    </a:p>
                  </a:txBody>
                  <a:tcPr marL="27777" marR="277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indent="0" algn="just">
                        <a:lnSpc>
                          <a:spcPts val="1600"/>
                        </a:lnSpc>
                      </a:pPr>
                      <a:endParaRPr kumimoji="1" lang="ja-JP" altLang="en-US" sz="900" kern="100" dirty="0">
                        <a:solidFill>
                          <a:schemeClr val="tx1"/>
                        </a:solidFill>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endParaRPr>
                    </a:p>
                  </a:txBody>
                  <a:tcPr marL="27777" marR="277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indent="0" algn="just">
                        <a:lnSpc>
                          <a:spcPts val="1600"/>
                        </a:lnSpc>
                      </a:pPr>
                      <a:endParaRPr lang="ja-JP" sz="900" kern="100" dirty="0">
                        <a:solidFill>
                          <a:schemeClr val="tx1"/>
                        </a:solidFill>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endParaRPr>
                    </a:p>
                  </a:txBody>
                  <a:tcPr marL="27777" marR="277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indent="0" algn="just">
                        <a:lnSpc>
                          <a:spcPts val="1600"/>
                        </a:lnSpc>
                      </a:pPr>
                      <a:endParaRPr lang="ja-JP" sz="900" kern="100" dirty="0">
                        <a:solidFill>
                          <a:schemeClr val="tx1"/>
                        </a:solidFill>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endParaRPr>
                    </a:p>
                  </a:txBody>
                  <a:tcPr marL="27777" marR="277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indent="0" algn="just">
                        <a:lnSpc>
                          <a:spcPts val="1600"/>
                        </a:lnSpc>
                      </a:pPr>
                      <a:r>
                        <a:rPr lang="ja-JP" altLang="en-US" sz="900" kern="100" dirty="0">
                          <a:solidFill>
                            <a:schemeClr val="tx1"/>
                          </a:solidFill>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○計画策定着手</a:t>
                      </a:r>
                      <a:endParaRPr lang="en-US" altLang="ja-JP" sz="900" kern="100" dirty="0">
                        <a:solidFill>
                          <a:schemeClr val="tx1"/>
                        </a:solidFill>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endParaRPr>
                    </a:p>
                  </a:txBody>
                  <a:tcPr marL="27777" marR="277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643383431"/>
                  </a:ext>
                </a:extLst>
              </a:tr>
              <a:tr h="422080">
                <a:tc vMerge="1">
                  <a:txBody>
                    <a:bodyPr/>
                    <a:lstStyle/>
                    <a:p>
                      <a:pPr algn="ctr">
                        <a:lnSpc>
                          <a:spcPct val="100000"/>
                        </a:lnSpc>
                      </a:pPr>
                      <a:endParaRPr lang="ja-JP" sz="900" kern="100" dirty="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endParaRPr>
                    </a:p>
                  </a:txBody>
                  <a:tcPr marL="27777" marR="27777" marT="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a:lnSpc>
                          <a:spcPct val="100000"/>
                        </a:lnSpc>
                      </a:pPr>
                      <a:r>
                        <a:rPr lang="ja-JP" altLang="en-US" sz="900" kern="100" dirty="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１０月</a:t>
                      </a:r>
                      <a:endParaRPr lang="ja-JP" sz="900" kern="100" dirty="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endParaRPr>
                    </a:p>
                  </a:txBody>
                  <a:tcPr marL="27777" marR="277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lvl="0" indent="0" algn="just" defTabSz="914400" rtl="0" eaLnBrk="1" fontAlgn="auto" latinLnBrk="0" hangingPunct="1">
                        <a:lnSpc>
                          <a:spcPts val="1600"/>
                        </a:lnSpc>
                        <a:spcBef>
                          <a:spcPts val="0"/>
                        </a:spcBef>
                        <a:spcAft>
                          <a:spcPts val="0"/>
                        </a:spcAft>
                        <a:buClrTx/>
                        <a:buSzTx/>
                        <a:buFontTx/>
                        <a:buNone/>
                        <a:tabLst/>
                        <a:defRPr/>
                      </a:pPr>
                      <a:r>
                        <a:rPr lang="ja-JP" altLang="en-US" sz="900" kern="100" dirty="0">
                          <a:solidFill>
                            <a:schemeClr val="tx1"/>
                          </a:solidFill>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〇実行計画</a:t>
                      </a:r>
                      <a:r>
                        <a:rPr lang="ja-JP" altLang="en-US" sz="900" b="1" u="sng" kern="100" dirty="0">
                          <a:solidFill>
                            <a:schemeClr val="tx1"/>
                          </a:solidFill>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骨子（たたき台）</a:t>
                      </a:r>
                      <a:r>
                        <a:rPr lang="ja-JP" altLang="en-US" sz="900" kern="100" dirty="0">
                          <a:solidFill>
                            <a:schemeClr val="tx1"/>
                          </a:solidFill>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について意見聴取</a:t>
                      </a:r>
                    </a:p>
                  </a:txBody>
                  <a:tcPr marL="27777" marR="277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indent="0" algn="just">
                        <a:lnSpc>
                          <a:spcPts val="1600"/>
                        </a:lnSpc>
                      </a:pPr>
                      <a:endParaRPr lang="ja-JP" sz="900" kern="100" dirty="0">
                        <a:solidFill>
                          <a:schemeClr val="tx1"/>
                        </a:solidFill>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endParaRPr>
                    </a:p>
                  </a:txBody>
                  <a:tcPr marL="27777" marR="277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indent="0" algn="just">
                        <a:lnSpc>
                          <a:spcPts val="1600"/>
                        </a:lnSpc>
                      </a:pPr>
                      <a:endParaRPr lang="ja-JP" sz="900" kern="100" dirty="0">
                        <a:solidFill>
                          <a:schemeClr val="tx1"/>
                        </a:solidFill>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endParaRPr>
                    </a:p>
                  </a:txBody>
                  <a:tcPr marL="27777" marR="277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indent="0" algn="just">
                        <a:lnSpc>
                          <a:spcPts val="1600"/>
                        </a:lnSpc>
                      </a:pPr>
                      <a:endParaRPr lang="ja-JP" sz="900" kern="100" dirty="0">
                        <a:solidFill>
                          <a:schemeClr val="tx1"/>
                        </a:solidFill>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endParaRPr>
                    </a:p>
                  </a:txBody>
                  <a:tcPr marL="27777" marR="277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165119322"/>
                  </a:ext>
                </a:extLst>
              </a:tr>
              <a:tr h="234713">
                <a:tc vMerge="1">
                  <a:txBody>
                    <a:bodyPr/>
                    <a:lstStyle/>
                    <a:p>
                      <a:pPr algn="ctr">
                        <a:lnSpc>
                          <a:spcPct val="100000"/>
                        </a:lnSpc>
                      </a:pPr>
                      <a:endParaRPr lang="ja-JP" sz="900" kern="100" dirty="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endParaRPr>
                    </a:p>
                  </a:txBody>
                  <a:tcPr marL="27777" marR="27777" marT="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a:lnSpc>
                          <a:spcPct val="100000"/>
                        </a:lnSpc>
                      </a:pPr>
                      <a:r>
                        <a:rPr lang="ja-JP" altLang="en-US" sz="900" kern="100" dirty="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１１月</a:t>
                      </a:r>
                      <a:endParaRPr lang="ja-JP" sz="900" kern="100" dirty="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endParaRPr>
                    </a:p>
                  </a:txBody>
                  <a:tcPr marL="27777" marR="277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indent="0" algn="just">
                        <a:lnSpc>
                          <a:spcPts val="1600"/>
                        </a:lnSpc>
                      </a:pPr>
                      <a:endParaRPr kumimoji="1" lang="ja-JP" altLang="en-US" sz="900" kern="100" dirty="0">
                        <a:solidFill>
                          <a:schemeClr val="tx1"/>
                        </a:solidFill>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endParaRPr>
                    </a:p>
                  </a:txBody>
                  <a:tcPr marL="27777" marR="277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indent="0" algn="just">
                        <a:lnSpc>
                          <a:spcPts val="1600"/>
                        </a:lnSpc>
                      </a:pPr>
                      <a:endParaRPr lang="ja-JP" sz="900" kern="100" dirty="0">
                        <a:solidFill>
                          <a:schemeClr val="tx1"/>
                        </a:solidFill>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endParaRPr>
                    </a:p>
                  </a:txBody>
                  <a:tcPr marL="27777" marR="277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indent="0" algn="just">
                        <a:lnSpc>
                          <a:spcPts val="1600"/>
                        </a:lnSpc>
                      </a:pPr>
                      <a:endParaRPr lang="ja-JP" sz="900" kern="100" dirty="0">
                        <a:solidFill>
                          <a:schemeClr val="tx1"/>
                        </a:solidFill>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endParaRPr>
                    </a:p>
                  </a:txBody>
                  <a:tcPr marL="27777" marR="277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lvl="0" indent="0" algn="just" defTabSz="914400" rtl="0" eaLnBrk="1" fontAlgn="auto" latinLnBrk="0" hangingPunct="1">
                        <a:lnSpc>
                          <a:spcPts val="1600"/>
                        </a:lnSpc>
                        <a:spcBef>
                          <a:spcPts val="0"/>
                        </a:spcBef>
                        <a:spcAft>
                          <a:spcPts val="0"/>
                        </a:spcAft>
                        <a:buClrTx/>
                        <a:buSzTx/>
                        <a:buFontTx/>
                        <a:buNone/>
                        <a:tabLst/>
                        <a:defRPr/>
                      </a:pPr>
                      <a:r>
                        <a:rPr lang="ja-JP" altLang="en-US" sz="900" kern="100" dirty="0">
                          <a:solidFill>
                            <a:schemeClr val="tx1"/>
                          </a:solidFill>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○骨子案作成</a:t>
                      </a:r>
                      <a:endParaRPr lang="ja-JP" altLang="ja-JP" sz="900" kern="100" dirty="0">
                        <a:solidFill>
                          <a:schemeClr val="tx1"/>
                        </a:solidFill>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endParaRPr>
                    </a:p>
                  </a:txBody>
                  <a:tcPr marL="27777" marR="277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007889004"/>
                  </a:ext>
                </a:extLst>
              </a:tr>
              <a:tr h="234713">
                <a:tc vMerge="1">
                  <a:txBody>
                    <a:bodyPr/>
                    <a:lstStyle/>
                    <a:p>
                      <a:pPr algn="ctr">
                        <a:lnSpc>
                          <a:spcPct val="100000"/>
                        </a:lnSpc>
                      </a:pPr>
                      <a:endParaRPr lang="ja-JP" sz="900" kern="100" dirty="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endParaRPr>
                    </a:p>
                  </a:txBody>
                  <a:tcPr marL="27777" marR="27777" marT="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a:lnSpc>
                          <a:spcPct val="100000"/>
                        </a:lnSpc>
                      </a:pPr>
                      <a:r>
                        <a:rPr lang="ja-JP" altLang="en-US" sz="900" kern="100" dirty="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１２月</a:t>
                      </a:r>
                      <a:endParaRPr lang="ja-JP" sz="900" kern="100" dirty="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endParaRPr>
                    </a:p>
                  </a:txBody>
                  <a:tcPr marL="27777" marR="277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lvl="0" indent="0" algn="just" defTabSz="914400" rtl="0" eaLnBrk="1" fontAlgn="auto" latinLnBrk="0" hangingPunct="1">
                        <a:lnSpc>
                          <a:spcPts val="1600"/>
                        </a:lnSpc>
                        <a:spcBef>
                          <a:spcPts val="0"/>
                        </a:spcBef>
                        <a:spcAft>
                          <a:spcPts val="0"/>
                        </a:spcAft>
                        <a:buClrTx/>
                        <a:buSzTx/>
                        <a:buFontTx/>
                        <a:buNone/>
                        <a:tabLst/>
                        <a:defRPr/>
                      </a:pPr>
                      <a:r>
                        <a:rPr lang="ja-JP" altLang="en-US" sz="900" kern="100" dirty="0">
                          <a:solidFill>
                            <a:schemeClr val="tx1"/>
                          </a:solidFill>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〇実行計画</a:t>
                      </a:r>
                      <a:r>
                        <a:rPr lang="ja-JP" altLang="en-US" sz="900" b="1" u="sng" kern="100" dirty="0">
                          <a:solidFill>
                            <a:schemeClr val="tx1"/>
                          </a:solidFill>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骨子（案）</a:t>
                      </a:r>
                      <a:r>
                        <a:rPr lang="ja-JP" altLang="en-US" sz="900" kern="100" dirty="0">
                          <a:solidFill>
                            <a:schemeClr val="tx1"/>
                          </a:solidFill>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について報告</a:t>
                      </a:r>
                    </a:p>
                  </a:txBody>
                  <a:tcPr marL="27777" marR="277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indent="0" algn="just">
                        <a:lnSpc>
                          <a:spcPts val="1600"/>
                        </a:lnSpc>
                      </a:pPr>
                      <a:endParaRPr lang="ja-JP" sz="900" kern="100" dirty="0">
                        <a:solidFill>
                          <a:schemeClr val="tx1"/>
                        </a:solidFill>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endParaRPr>
                    </a:p>
                  </a:txBody>
                  <a:tcPr marL="27777" marR="277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indent="0" algn="just">
                        <a:lnSpc>
                          <a:spcPts val="1600"/>
                        </a:lnSpc>
                      </a:pPr>
                      <a:endParaRPr lang="ja-JP" sz="900" kern="100" dirty="0">
                        <a:solidFill>
                          <a:schemeClr val="tx1"/>
                        </a:solidFill>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endParaRPr>
                    </a:p>
                  </a:txBody>
                  <a:tcPr marL="27777" marR="277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indent="0" algn="just">
                        <a:lnSpc>
                          <a:spcPts val="1600"/>
                        </a:lnSpc>
                      </a:pPr>
                      <a:endParaRPr lang="ja-JP" sz="900" kern="100" dirty="0">
                        <a:solidFill>
                          <a:schemeClr val="tx1"/>
                        </a:solidFill>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endParaRPr>
                    </a:p>
                  </a:txBody>
                  <a:tcPr marL="27777" marR="277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713391236"/>
                  </a:ext>
                </a:extLst>
              </a:tr>
              <a:tr h="642884">
                <a:tc vMerge="1">
                  <a:txBody>
                    <a:bodyPr/>
                    <a:lstStyle/>
                    <a:p>
                      <a:pPr algn="ctr">
                        <a:lnSpc>
                          <a:spcPct val="100000"/>
                        </a:lnSpc>
                      </a:pPr>
                      <a:endParaRPr lang="ja-JP" sz="900" kern="100" dirty="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endParaRPr>
                    </a:p>
                  </a:txBody>
                  <a:tcPr marL="27777" marR="27777" marT="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a:lnSpc>
                          <a:spcPct val="100000"/>
                        </a:lnSpc>
                      </a:pPr>
                      <a:r>
                        <a:rPr lang="ja-JP" altLang="en-US" sz="900" kern="100" dirty="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１月</a:t>
                      </a:r>
                      <a:endParaRPr lang="ja-JP" sz="900" kern="100" dirty="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endParaRPr>
                    </a:p>
                  </a:txBody>
                  <a:tcPr marL="27777" marR="277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lvl="0" indent="0" algn="just" defTabSz="914400" rtl="0" eaLnBrk="1" fontAlgn="auto" latinLnBrk="0" hangingPunct="1">
                        <a:lnSpc>
                          <a:spcPts val="1600"/>
                        </a:lnSpc>
                        <a:spcBef>
                          <a:spcPts val="0"/>
                        </a:spcBef>
                        <a:spcAft>
                          <a:spcPts val="0"/>
                        </a:spcAft>
                        <a:buClrTx/>
                        <a:buSzTx/>
                        <a:buFontTx/>
                        <a:buNone/>
                        <a:tabLst/>
                        <a:defRPr/>
                      </a:pPr>
                      <a:endParaRPr lang="ja-JP" altLang="en-US" sz="900" kern="100" dirty="0">
                        <a:solidFill>
                          <a:schemeClr val="tx1"/>
                        </a:solidFill>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endParaRPr>
                    </a:p>
                  </a:txBody>
                  <a:tcPr marL="27777" marR="277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indent="0" algn="just">
                        <a:lnSpc>
                          <a:spcPts val="1600"/>
                        </a:lnSpc>
                      </a:pPr>
                      <a:r>
                        <a:rPr lang="ja-JP" altLang="en-US" sz="900" kern="100" dirty="0">
                          <a:solidFill>
                            <a:schemeClr val="tx1"/>
                          </a:solidFill>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○住民・事業者向けアンケート実施</a:t>
                      </a:r>
                      <a:endParaRPr lang="en-US" altLang="ja-JP" sz="900" kern="100" dirty="0">
                        <a:solidFill>
                          <a:schemeClr val="tx1"/>
                        </a:solidFill>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endParaRPr>
                    </a:p>
                    <a:p>
                      <a:pPr marL="0" indent="0" algn="just">
                        <a:lnSpc>
                          <a:spcPts val="1600"/>
                        </a:lnSpc>
                      </a:pPr>
                      <a:r>
                        <a:rPr lang="ja-JP" altLang="en-US" sz="900" kern="100" dirty="0">
                          <a:solidFill>
                            <a:schemeClr val="tx1"/>
                          </a:solidFill>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（令和７年１月～２月）</a:t>
                      </a:r>
                      <a:endParaRPr lang="ja-JP" sz="900" kern="100" dirty="0">
                        <a:solidFill>
                          <a:schemeClr val="tx1"/>
                        </a:solidFill>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endParaRPr>
                    </a:p>
                  </a:txBody>
                  <a:tcPr marL="27777" marR="277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indent="0" algn="just">
                        <a:lnSpc>
                          <a:spcPts val="1600"/>
                        </a:lnSpc>
                      </a:pPr>
                      <a:endParaRPr lang="ja-JP" sz="900" kern="100" dirty="0">
                        <a:solidFill>
                          <a:schemeClr val="tx1"/>
                        </a:solidFill>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endParaRPr>
                    </a:p>
                  </a:txBody>
                  <a:tcPr marL="27777" marR="277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indent="0" algn="just">
                        <a:lnSpc>
                          <a:spcPts val="1600"/>
                        </a:lnSpc>
                      </a:pPr>
                      <a:r>
                        <a:rPr lang="ja-JP" altLang="en-US" sz="900" kern="100" dirty="0">
                          <a:solidFill>
                            <a:schemeClr val="tx1"/>
                          </a:solidFill>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○都市圏首長会議報告</a:t>
                      </a:r>
                      <a:endParaRPr lang="ja-JP" sz="900" kern="100" dirty="0">
                        <a:solidFill>
                          <a:schemeClr val="tx1"/>
                        </a:solidFill>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endParaRPr>
                    </a:p>
                  </a:txBody>
                  <a:tcPr marL="27777" marR="277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972673635"/>
                  </a:ext>
                </a:extLst>
              </a:tr>
              <a:tr h="642884">
                <a:tc vMerge="1">
                  <a:txBody>
                    <a:bodyPr/>
                    <a:lstStyle/>
                    <a:p>
                      <a:pPr algn="ctr">
                        <a:lnSpc>
                          <a:spcPct val="100000"/>
                        </a:lnSpc>
                      </a:pPr>
                      <a:endParaRPr lang="ja-JP" sz="900" kern="100" dirty="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endParaRPr>
                    </a:p>
                  </a:txBody>
                  <a:tcPr marL="27777" marR="27777" marT="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a:lnSpc>
                          <a:spcPct val="100000"/>
                        </a:lnSpc>
                      </a:pPr>
                      <a:r>
                        <a:rPr lang="ja-JP" altLang="en-US" sz="900" kern="100" dirty="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３月</a:t>
                      </a:r>
                      <a:endParaRPr lang="ja-JP" sz="900" kern="100" dirty="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endParaRPr>
                    </a:p>
                  </a:txBody>
                  <a:tcPr marL="27777" marR="277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lvl="0" indent="0" algn="just" defTabSz="914400" rtl="0" eaLnBrk="1" fontAlgn="auto" latinLnBrk="0" hangingPunct="1">
                        <a:lnSpc>
                          <a:spcPts val="1600"/>
                        </a:lnSpc>
                        <a:spcBef>
                          <a:spcPts val="0"/>
                        </a:spcBef>
                        <a:spcAft>
                          <a:spcPts val="0"/>
                        </a:spcAft>
                        <a:buClrTx/>
                        <a:buSzTx/>
                        <a:buFontTx/>
                        <a:buNone/>
                        <a:tabLst/>
                        <a:defRPr/>
                      </a:pPr>
                      <a:endParaRPr lang="ja-JP" altLang="en-US" sz="900" kern="100" dirty="0">
                        <a:solidFill>
                          <a:schemeClr val="tx1"/>
                        </a:solidFill>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endParaRPr>
                    </a:p>
                  </a:txBody>
                  <a:tcPr marL="27777" marR="277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indent="0" algn="just">
                        <a:lnSpc>
                          <a:spcPts val="1600"/>
                        </a:lnSpc>
                      </a:pPr>
                      <a:r>
                        <a:rPr lang="ja-JP" altLang="en-US" sz="900" kern="100" dirty="0">
                          <a:solidFill>
                            <a:schemeClr val="tx1"/>
                          </a:solidFill>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○こども向けワークショップ（アンケート）の実施</a:t>
                      </a:r>
                      <a:endParaRPr lang="en-US" altLang="ja-JP" sz="900" kern="100" dirty="0">
                        <a:solidFill>
                          <a:schemeClr val="tx1"/>
                        </a:solidFill>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endParaRPr>
                    </a:p>
                    <a:p>
                      <a:pPr marL="0" indent="0" algn="just">
                        <a:lnSpc>
                          <a:spcPts val="1600"/>
                        </a:lnSpc>
                      </a:pPr>
                      <a:r>
                        <a:rPr lang="ja-JP" altLang="en-US" sz="900" kern="100" dirty="0">
                          <a:solidFill>
                            <a:schemeClr val="tx1"/>
                          </a:solidFill>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（令和７年３月～７月）</a:t>
                      </a:r>
                      <a:endParaRPr lang="ja-JP" altLang="ja-JP" sz="900" kern="100" dirty="0">
                        <a:solidFill>
                          <a:schemeClr val="tx1"/>
                        </a:solidFill>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endParaRPr>
                    </a:p>
                  </a:txBody>
                  <a:tcPr marL="27777" marR="277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144000" indent="-457200" algn="just" defTabSz="914400" rtl="0" eaLnBrk="1" latinLnBrk="0" hangingPunct="1">
                        <a:lnSpc>
                          <a:spcPts val="1600"/>
                        </a:lnSpc>
                      </a:pPr>
                      <a:endParaRPr kumimoji="1" lang="en-US" altLang="ja-JP" sz="900" kern="100" dirty="0">
                        <a:solidFill>
                          <a:schemeClr val="tx1"/>
                        </a:solidFill>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endParaRPr>
                    </a:p>
                  </a:txBody>
                  <a:tcPr marL="27777" marR="277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indent="0" algn="just">
                        <a:lnSpc>
                          <a:spcPts val="1600"/>
                        </a:lnSpc>
                      </a:pPr>
                      <a:endParaRPr lang="ja-JP" sz="900" kern="100" dirty="0">
                        <a:solidFill>
                          <a:schemeClr val="tx1"/>
                        </a:solidFill>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endParaRPr>
                    </a:p>
                  </a:txBody>
                  <a:tcPr marL="27777" marR="277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409640533"/>
                  </a:ext>
                </a:extLst>
              </a:tr>
              <a:tr h="234713">
                <a:tc rowSpan="8">
                  <a:txBody>
                    <a:bodyPr/>
                    <a:lstStyle/>
                    <a:p>
                      <a:pPr algn="ctr">
                        <a:lnSpc>
                          <a:spcPct val="100000"/>
                        </a:lnSpc>
                      </a:pPr>
                      <a:r>
                        <a:rPr lang="ja-JP" altLang="en-US" sz="900" kern="100" dirty="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令和</a:t>
                      </a:r>
                      <a:r>
                        <a:rPr lang="en-US" altLang="ja-JP" sz="900" kern="100" dirty="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7</a:t>
                      </a:r>
                      <a:r>
                        <a:rPr lang="ja-JP" altLang="en-US" sz="900" kern="100" dirty="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年度</a:t>
                      </a:r>
                      <a:endParaRPr lang="ja-JP" sz="900" kern="100" dirty="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endParaRPr>
                    </a:p>
                  </a:txBody>
                  <a:tcPr marL="27777" marR="27777" marT="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pPr>
                      <a:r>
                        <a:rPr lang="ja-JP" altLang="en-US" sz="900" kern="100" dirty="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８月</a:t>
                      </a:r>
                      <a:endParaRPr lang="ja-JP" sz="900" kern="100" dirty="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endParaRPr>
                    </a:p>
                  </a:txBody>
                  <a:tcPr marL="27777" marR="277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indent="0" algn="just">
                        <a:lnSpc>
                          <a:spcPts val="1600"/>
                        </a:lnSpc>
                      </a:pPr>
                      <a:r>
                        <a:rPr lang="ja-JP" altLang="en-US" sz="900" kern="100" dirty="0">
                          <a:solidFill>
                            <a:schemeClr val="tx1"/>
                          </a:solidFill>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〇</a:t>
                      </a:r>
                      <a:r>
                        <a:rPr lang="ja-JP" altLang="en-US" sz="900" b="1" u="sng" kern="100" dirty="0">
                          <a:solidFill>
                            <a:schemeClr val="tx1"/>
                          </a:solidFill>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素案（たたき台）</a:t>
                      </a:r>
                      <a:r>
                        <a:rPr lang="ja-JP" altLang="en-US" sz="900" kern="100" dirty="0">
                          <a:solidFill>
                            <a:schemeClr val="tx1"/>
                          </a:solidFill>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について意見聴取</a:t>
                      </a:r>
                      <a:endParaRPr lang="ja-JP" sz="900" kern="100" dirty="0">
                        <a:solidFill>
                          <a:schemeClr val="tx1"/>
                        </a:solidFill>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endParaRPr>
                    </a:p>
                  </a:txBody>
                  <a:tcPr marL="27777" marR="277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indent="0" algn="just">
                        <a:lnSpc>
                          <a:spcPts val="1600"/>
                        </a:lnSpc>
                      </a:pPr>
                      <a:endParaRPr lang="ja-JP" sz="900" kern="100" dirty="0">
                        <a:solidFill>
                          <a:schemeClr val="tx1"/>
                        </a:solidFill>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endParaRPr>
                    </a:p>
                  </a:txBody>
                  <a:tcPr marL="27777" marR="277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indent="0" algn="just">
                        <a:lnSpc>
                          <a:spcPts val="1600"/>
                        </a:lnSpc>
                      </a:pPr>
                      <a:endParaRPr lang="ja-JP" sz="900" kern="100" dirty="0">
                        <a:solidFill>
                          <a:schemeClr val="tx1"/>
                        </a:solidFill>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endParaRPr>
                    </a:p>
                  </a:txBody>
                  <a:tcPr marL="27777" marR="277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indent="0" algn="just">
                        <a:lnSpc>
                          <a:spcPts val="1600"/>
                        </a:lnSpc>
                      </a:pPr>
                      <a:endParaRPr lang="ja-JP" sz="900" kern="100" dirty="0">
                        <a:solidFill>
                          <a:schemeClr val="tx1"/>
                        </a:solidFill>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endParaRPr>
                    </a:p>
                  </a:txBody>
                  <a:tcPr marL="27777" marR="277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93723931"/>
                  </a:ext>
                </a:extLst>
              </a:tr>
              <a:tr h="234713">
                <a:tc vMerge="1">
                  <a:txBody>
                    <a:bodyPr/>
                    <a:lstStyle/>
                    <a:p>
                      <a:endParaRPr kumimoji="1" lang="ja-JP" altLang="en-US"/>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ja-JP" altLang="en-US" sz="900" kern="100" dirty="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９月</a:t>
                      </a:r>
                      <a:endParaRPr lang="en-US" altLang="ja-JP" sz="900" kern="100" dirty="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endParaRPr>
                    </a:p>
                  </a:txBody>
                  <a:tcPr marL="27777" marR="277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indent="0" algn="just">
                        <a:lnSpc>
                          <a:spcPts val="1600"/>
                        </a:lnSpc>
                      </a:pPr>
                      <a:endParaRPr lang="ja-JP" sz="900" kern="100" dirty="0">
                        <a:solidFill>
                          <a:schemeClr val="tx1"/>
                        </a:solidFill>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endParaRPr>
                    </a:p>
                  </a:txBody>
                  <a:tcPr marL="27777" marR="277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indent="0" algn="just">
                        <a:lnSpc>
                          <a:spcPts val="1600"/>
                        </a:lnSpc>
                      </a:pPr>
                      <a:endParaRPr lang="ja-JP" sz="900" kern="100" dirty="0">
                        <a:solidFill>
                          <a:schemeClr val="tx1"/>
                        </a:solidFill>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endParaRPr>
                    </a:p>
                  </a:txBody>
                  <a:tcPr marL="27777" marR="277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indent="0" algn="just">
                        <a:lnSpc>
                          <a:spcPts val="1600"/>
                        </a:lnSpc>
                      </a:pPr>
                      <a:endParaRPr lang="ja-JP" sz="900" kern="100" dirty="0">
                        <a:solidFill>
                          <a:schemeClr val="tx1"/>
                        </a:solidFill>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endParaRPr>
                    </a:p>
                  </a:txBody>
                  <a:tcPr marL="27777" marR="277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indent="0" algn="just">
                        <a:lnSpc>
                          <a:spcPts val="1600"/>
                        </a:lnSpc>
                      </a:pPr>
                      <a:r>
                        <a:rPr lang="ja-JP" altLang="en-US" sz="900" kern="100" dirty="0">
                          <a:solidFill>
                            <a:schemeClr val="tx1"/>
                          </a:solidFill>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〇素案確認（各市町村）</a:t>
                      </a:r>
                      <a:endParaRPr lang="ja-JP" sz="900" kern="100" dirty="0">
                        <a:solidFill>
                          <a:schemeClr val="tx1"/>
                        </a:solidFill>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endParaRPr>
                    </a:p>
                  </a:txBody>
                  <a:tcPr marL="27777" marR="277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605465691"/>
                  </a:ext>
                </a:extLst>
              </a:tr>
              <a:tr h="201277">
                <a:tc vMerge="1">
                  <a:txBody>
                    <a:bodyPr/>
                    <a:lstStyle/>
                    <a:p>
                      <a:pPr algn="ctr">
                        <a:lnSpc>
                          <a:spcPct val="100000"/>
                        </a:lnSpc>
                      </a:pPr>
                      <a:endParaRPr lang="ja-JP" sz="900" kern="100" dirty="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endParaRPr>
                    </a:p>
                  </a:txBody>
                  <a:tcPr marL="27777" marR="27777" marT="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pPr>
                      <a:r>
                        <a:rPr lang="en-US" altLang="ja-JP" sz="900" kern="100" dirty="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10</a:t>
                      </a:r>
                      <a:r>
                        <a:rPr lang="ja-JP" altLang="en-US" sz="900" kern="100" dirty="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月</a:t>
                      </a:r>
                      <a:endParaRPr lang="ja-JP" sz="900" kern="100" dirty="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endParaRPr>
                    </a:p>
                  </a:txBody>
                  <a:tcPr marL="27777" marR="277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just">
                        <a:lnSpc>
                          <a:spcPts val="1600"/>
                        </a:lnSpc>
                      </a:pPr>
                      <a:endParaRPr lang="ja-JP" sz="900" kern="100" dirty="0">
                        <a:solidFill>
                          <a:schemeClr val="tx1"/>
                        </a:solidFill>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endParaRPr>
                    </a:p>
                  </a:txBody>
                  <a:tcPr marL="27777" marR="277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just">
                        <a:lnSpc>
                          <a:spcPts val="1600"/>
                        </a:lnSpc>
                      </a:pPr>
                      <a:endParaRPr lang="ja-JP" sz="900" kern="100" dirty="0">
                        <a:solidFill>
                          <a:schemeClr val="tx1"/>
                        </a:solidFill>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endParaRPr>
                    </a:p>
                  </a:txBody>
                  <a:tcPr marL="27777" marR="277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just">
                        <a:lnSpc>
                          <a:spcPts val="1600"/>
                        </a:lnSpc>
                      </a:pPr>
                      <a:endParaRPr lang="ja-JP" sz="900" kern="100" dirty="0">
                        <a:solidFill>
                          <a:schemeClr val="tx1"/>
                        </a:solidFill>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endParaRPr>
                    </a:p>
                  </a:txBody>
                  <a:tcPr marL="27777" marR="277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just">
                        <a:lnSpc>
                          <a:spcPts val="1600"/>
                        </a:lnSpc>
                      </a:pPr>
                      <a:r>
                        <a:rPr lang="ja-JP" altLang="en-US" sz="900" kern="100" dirty="0">
                          <a:solidFill>
                            <a:schemeClr val="tx1"/>
                          </a:solidFill>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○素案の合意（各首長）</a:t>
                      </a:r>
                      <a:endParaRPr lang="ja-JP" sz="900" kern="100" dirty="0">
                        <a:solidFill>
                          <a:schemeClr val="tx1"/>
                        </a:solidFill>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endParaRPr>
                    </a:p>
                  </a:txBody>
                  <a:tcPr marL="27777" marR="277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2093206"/>
                  </a:ext>
                </a:extLst>
              </a:tr>
              <a:tr h="234713">
                <a:tc vMerge="1">
                  <a:txBody>
                    <a:bodyPr/>
                    <a:lstStyle/>
                    <a:p>
                      <a:pPr algn="ctr">
                        <a:lnSpc>
                          <a:spcPct val="100000"/>
                        </a:lnSpc>
                      </a:pPr>
                      <a:endParaRPr lang="ja-JP" sz="900" kern="100" dirty="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endParaRPr>
                    </a:p>
                  </a:txBody>
                  <a:tcPr marL="27777" marR="27777" marT="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pPr>
                      <a:r>
                        <a:rPr lang="ja-JP" altLang="en-US" sz="900" kern="100" dirty="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１１月</a:t>
                      </a:r>
                      <a:endParaRPr lang="ja-JP" sz="900" kern="100" dirty="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endParaRPr>
                    </a:p>
                  </a:txBody>
                  <a:tcPr marL="27777" marR="277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just">
                        <a:lnSpc>
                          <a:spcPts val="1600"/>
                        </a:lnSpc>
                      </a:pPr>
                      <a:r>
                        <a:rPr lang="ja-JP" altLang="en-US" sz="900" kern="100" dirty="0">
                          <a:solidFill>
                            <a:schemeClr val="tx1"/>
                          </a:solidFill>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〇</a:t>
                      </a:r>
                      <a:r>
                        <a:rPr lang="ja-JP" altLang="en-US" sz="900" b="1" u="sng" kern="100" dirty="0">
                          <a:solidFill>
                            <a:schemeClr val="tx1"/>
                          </a:solidFill>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素案</a:t>
                      </a:r>
                      <a:r>
                        <a:rPr lang="ja-JP" altLang="en-US" sz="900" kern="100" dirty="0">
                          <a:solidFill>
                            <a:schemeClr val="tx1"/>
                          </a:solidFill>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について報告</a:t>
                      </a:r>
                      <a:endParaRPr lang="ja-JP" sz="900" kern="100" dirty="0">
                        <a:solidFill>
                          <a:schemeClr val="tx1"/>
                        </a:solidFill>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endParaRPr>
                    </a:p>
                  </a:txBody>
                  <a:tcPr marL="27777" marR="277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just">
                        <a:lnSpc>
                          <a:spcPts val="1600"/>
                        </a:lnSpc>
                      </a:pPr>
                      <a:endParaRPr lang="ja-JP" sz="900" kern="100" dirty="0">
                        <a:solidFill>
                          <a:schemeClr val="tx1"/>
                        </a:solidFill>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endParaRPr>
                    </a:p>
                  </a:txBody>
                  <a:tcPr marL="27777" marR="277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just">
                        <a:lnSpc>
                          <a:spcPts val="1600"/>
                        </a:lnSpc>
                      </a:pPr>
                      <a:endParaRPr lang="ja-JP" sz="900" kern="100" dirty="0">
                        <a:solidFill>
                          <a:schemeClr val="tx1"/>
                        </a:solidFill>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endParaRPr>
                    </a:p>
                  </a:txBody>
                  <a:tcPr marL="27777" marR="277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just">
                        <a:lnSpc>
                          <a:spcPts val="1600"/>
                        </a:lnSpc>
                      </a:pPr>
                      <a:endParaRPr lang="ja-JP" sz="900" kern="100" dirty="0">
                        <a:solidFill>
                          <a:schemeClr val="tx1"/>
                        </a:solidFill>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endParaRPr>
                    </a:p>
                  </a:txBody>
                  <a:tcPr marL="27777" marR="277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97375308"/>
                  </a:ext>
                </a:extLst>
              </a:tr>
              <a:tr h="642884">
                <a:tc vMerge="1">
                  <a:txBody>
                    <a:bodyPr/>
                    <a:lstStyle/>
                    <a:p>
                      <a:pPr algn="ctr">
                        <a:lnSpc>
                          <a:spcPct val="100000"/>
                        </a:lnSpc>
                      </a:pPr>
                      <a:endParaRPr lang="ja-JP" sz="900" kern="100" dirty="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endParaRPr>
                    </a:p>
                  </a:txBody>
                  <a:tcPr marL="27777" marR="27777" marT="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pPr>
                      <a:r>
                        <a:rPr lang="ja-JP" altLang="en-US" sz="900" kern="100" dirty="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１２月</a:t>
                      </a:r>
                      <a:endParaRPr lang="ja-JP" sz="900" kern="100" dirty="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endParaRPr>
                    </a:p>
                  </a:txBody>
                  <a:tcPr marL="27777" marR="277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a:lnSpc>
                          <a:spcPts val="1600"/>
                        </a:lnSpc>
                      </a:pPr>
                      <a:endParaRPr lang="en-US" altLang="ja-JP" sz="900" kern="100" dirty="0">
                        <a:solidFill>
                          <a:schemeClr val="tx1"/>
                        </a:solidFill>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endParaRPr>
                    </a:p>
                  </a:txBody>
                  <a:tcPr marL="27777" marR="277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a:lnSpc>
                          <a:spcPts val="1600"/>
                        </a:lnSpc>
                      </a:pPr>
                      <a:endParaRPr lang="en-US" altLang="ja-JP" sz="900" kern="100" dirty="0">
                        <a:solidFill>
                          <a:schemeClr val="tx1"/>
                        </a:solidFill>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endParaRPr>
                    </a:p>
                  </a:txBody>
                  <a:tcPr marL="27777" marR="277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4000" indent="-457200" algn="just" defTabSz="914400" rtl="0" eaLnBrk="1" latinLnBrk="0" hangingPunct="1">
                        <a:lnSpc>
                          <a:spcPts val="1600"/>
                        </a:lnSpc>
                      </a:pPr>
                      <a:r>
                        <a:rPr kumimoji="1" lang="ja-JP" altLang="en-US" sz="900" kern="100" dirty="0">
                          <a:solidFill>
                            <a:schemeClr val="tx1"/>
                          </a:solidFill>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令和７年第４回定例会</a:t>
                      </a:r>
                      <a:endParaRPr kumimoji="1" lang="en-US" altLang="ja-JP" sz="900" kern="100" dirty="0">
                        <a:solidFill>
                          <a:schemeClr val="tx1"/>
                        </a:solidFill>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endParaRPr>
                    </a:p>
                    <a:p>
                      <a:pPr marL="144000" indent="-457200" algn="just" defTabSz="914400" rtl="0" eaLnBrk="1" latinLnBrk="0" hangingPunct="1">
                        <a:lnSpc>
                          <a:spcPts val="1600"/>
                        </a:lnSpc>
                      </a:pPr>
                      <a:r>
                        <a:rPr kumimoji="1" lang="ja-JP" altLang="en-US" sz="900" kern="100" dirty="0">
                          <a:solidFill>
                            <a:schemeClr val="tx1"/>
                          </a:solidFill>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〇</a:t>
                      </a:r>
                      <a:r>
                        <a:rPr kumimoji="1" lang="ja-JP" altLang="en-US" sz="900" b="1" u="sng" kern="100" dirty="0">
                          <a:solidFill>
                            <a:schemeClr val="tx1"/>
                          </a:solidFill>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素案</a:t>
                      </a:r>
                      <a:r>
                        <a:rPr kumimoji="1" lang="ja-JP" altLang="en-US" sz="900" kern="100" dirty="0">
                          <a:solidFill>
                            <a:schemeClr val="tx1"/>
                          </a:solidFill>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の報告</a:t>
                      </a:r>
                      <a:endParaRPr kumimoji="1" lang="en-US" altLang="ja-JP" sz="900" kern="100" dirty="0">
                        <a:solidFill>
                          <a:schemeClr val="tx1"/>
                        </a:solidFill>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endParaRPr>
                    </a:p>
                    <a:p>
                      <a:pPr marL="144000" indent="-457200" algn="just" defTabSz="914400" rtl="0" eaLnBrk="1" latinLnBrk="0" hangingPunct="1">
                        <a:lnSpc>
                          <a:spcPts val="1600"/>
                        </a:lnSpc>
                      </a:pPr>
                      <a:r>
                        <a:rPr kumimoji="1" lang="ja-JP" altLang="en-US" sz="900" kern="100" dirty="0">
                          <a:solidFill>
                            <a:schemeClr val="tx1"/>
                          </a:solidFill>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○計画実施状況報告</a:t>
                      </a:r>
                      <a:endParaRPr kumimoji="1" lang="en-US" altLang="ja-JP" sz="900" kern="100" dirty="0">
                        <a:solidFill>
                          <a:schemeClr val="tx1"/>
                        </a:solidFill>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endParaRPr>
                    </a:p>
                  </a:txBody>
                  <a:tcPr marL="27777" marR="277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4000" indent="-457200" algn="just" defTabSz="914400" rtl="0" eaLnBrk="1" latinLnBrk="0" hangingPunct="1">
                        <a:lnSpc>
                          <a:spcPts val="1600"/>
                        </a:lnSpc>
                      </a:pPr>
                      <a:endParaRPr kumimoji="1" lang="en-US" altLang="ja-JP" sz="900" kern="100" dirty="0">
                        <a:solidFill>
                          <a:schemeClr val="tx1"/>
                        </a:solidFill>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endParaRPr>
                    </a:p>
                  </a:txBody>
                  <a:tcPr marL="27777" marR="277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7072884"/>
                  </a:ext>
                </a:extLst>
              </a:tr>
              <a:tr h="422080">
                <a:tc vMerge="1">
                  <a:txBody>
                    <a:bodyPr/>
                    <a:lstStyle/>
                    <a:p>
                      <a:pPr algn="ctr">
                        <a:lnSpc>
                          <a:spcPct val="100000"/>
                        </a:lnSpc>
                      </a:pPr>
                      <a:endParaRPr lang="ja-JP" sz="900" kern="100" dirty="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endParaRPr>
                    </a:p>
                  </a:txBody>
                  <a:tcPr marL="27777" marR="27777" marT="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pPr>
                      <a:r>
                        <a:rPr lang="ja-JP" altLang="en-US" sz="900" kern="100" dirty="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１月</a:t>
                      </a:r>
                      <a:endParaRPr lang="ja-JP" sz="900" kern="100" dirty="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endParaRPr>
                    </a:p>
                  </a:txBody>
                  <a:tcPr marL="27777" marR="277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a:lnSpc>
                          <a:spcPts val="1600"/>
                        </a:lnSpc>
                      </a:pPr>
                      <a:endParaRPr lang="en-US" altLang="ja-JP" sz="900" kern="100" dirty="0">
                        <a:solidFill>
                          <a:schemeClr val="tx1"/>
                        </a:solidFill>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endParaRPr>
                    </a:p>
                  </a:txBody>
                  <a:tcPr marL="27777" marR="277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a:lnSpc>
                          <a:spcPts val="1600"/>
                        </a:lnSpc>
                      </a:pPr>
                      <a:r>
                        <a:rPr lang="ja-JP" altLang="en-US" sz="900" kern="100" dirty="0">
                          <a:solidFill>
                            <a:schemeClr val="tx1"/>
                          </a:solidFill>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○パブリックコメントの実施</a:t>
                      </a:r>
                      <a:endParaRPr lang="en-US" altLang="ja-JP" sz="900" kern="100" dirty="0">
                        <a:solidFill>
                          <a:schemeClr val="tx1"/>
                        </a:solidFill>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endParaRPr>
                    </a:p>
                  </a:txBody>
                  <a:tcPr marL="27777" marR="277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a:lnSpc>
                          <a:spcPts val="1600"/>
                        </a:lnSpc>
                      </a:pPr>
                      <a:endParaRPr lang="en-US" altLang="ja-JP" sz="900" kern="100" dirty="0">
                        <a:solidFill>
                          <a:schemeClr val="tx1"/>
                        </a:solidFill>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endParaRPr>
                    </a:p>
                  </a:txBody>
                  <a:tcPr marL="27777" marR="277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a:lnSpc>
                          <a:spcPts val="1600"/>
                        </a:lnSpc>
                      </a:pPr>
                      <a:r>
                        <a:rPr lang="ja-JP" altLang="en-US" sz="900" kern="100" dirty="0">
                          <a:solidFill>
                            <a:schemeClr val="tx1"/>
                          </a:solidFill>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○素案修正</a:t>
                      </a:r>
                      <a:endParaRPr lang="en-US" altLang="ja-JP" sz="900" kern="100" dirty="0">
                        <a:solidFill>
                          <a:schemeClr val="tx1"/>
                        </a:solidFill>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endParaRPr>
                    </a:p>
                    <a:p>
                      <a:pPr marL="0" algn="just">
                        <a:lnSpc>
                          <a:spcPts val="1600"/>
                        </a:lnSpc>
                      </a:pPr>
                      <a:r>
                        <a:rPr lang="ja-JP" altLang="en-US" sz="900" kern="100" dirty="0">
                          <a:solidFill>
                            <a:schemeClr val="tx1"/>
                          </a:solidFill>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（素案→計画案）</a:t>
                      </a:r>
                      <a:endParaRPr lang="en-US" altLang="ja-JP" sz="900" kern="100" dirty="0">
                        <a:solidFill>
                          <a:schemeClr val="tx1"/>
                        </a:solidFill>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endParaRPr>
                    </a:p>
                  </a:txBody>
                  <a:tcPr marL="27777" marR="277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5255210"/>
                  </a:ext>
                </a:extLst>
              </a:tr>
              <a:tr h="422080">
                <a:tc vMerge="1">
                  <a:txBody>
                    <a:bodyPr/>
                    <a:lstStyle/>
                    <a:p>
                      <a:pPr algn="ctr">
                        <a:lnSpc>
                          <a:spcPct val="100000"/>
                        </a:lnSpc>
                      </a:pPr>
                      <a:endParaRPr lang="ja-JP" sz="900" kern="100" dirty="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endParaRPr>
                    </a:p>
                  </a:txBody>
                  <a:tcPr marL="27777" marR="27777" marT="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pPr>
                      <a:r>
                        <a:rPr lang="ja-JP" altLang="en-US" sz="900" kern="100" dirty="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２月</a:t>
                      </a:r>
                      <a:endParaRPr lang="ja-JP" sz="900" kern="100" dirty="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endParaRPr>
                    </a:p>
                  </a:txBody>
                  <a:tcPr marL="27777" marR="277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4000" marR="0" lvl="0" indent="-457200" algn="just" defTabSz="914400" rtl="0" eaLnBrk="1" fontAlgn="auto" latinLnBrk="0" hangingPunct="1">
                        <a:lnSpc>
                          <a:spcPts val="1600"/>
                        </a:lnSpc>
                        <a:spcBef>
                          <a:spcPts val="0"/>
                        </a:spcBef>
                        <a:spcAft>
                          <a:spcPts val="0"/>
                        </a:spcAft>
                        <a:buClrTx/>
                        <a:buSzTx/>
                        <a:buFontTx/>
                        <a:buNone/>
                        <a:tabLst/>
                        <a:defRPr/>
                      </a:pPr>
                      <a:r>
                        <a:rPr kumimoji="1" lang="ja-JP" altLang="en-US" sz="900" kern="100" dirty="0">
                          <a:solidFill>
                            <a:schemeClr val="tx1"/>
                          </a:solidFill>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〇パブリックコメントの結果及び</a:t>
                      </a:r>
                      <a:r>
                        <a:rPr kumimoji="1" lang="ja-JP" altLang="en-US" sz="900" b="1" u="sng" kern="100" dirty="0">
                          <a:solidFill>
                            <a:schemeClr val="tx1"/>
                          </a:solidFill>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計画案</a:t>
                      </a:r>
                      <a:r>
                        <a:rPr kumimoji="1" lang="ja-JP" altLang="en-US" sz="900" kern="100" dirty="0">
                          <a:solidFill>
                            <a:schemeClr val="tx1"/>
                          </a:solidFill>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の報告</a:t>
                      </a:r>
                      <a:endParaRPr kumimoji="1" lang="en-US" altLang="ja-JP" sz="900" kern="100" dirty="0">
                        <a:solidFill>
                          <a:schemeClr val="tx1"/>
                        </a:solidFill>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endParaRPr>
                    </a:p>
                  </a:txBody>
                  <a:tcPr marL="27777" marR="277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a:lnSpc>
                          <a:spcPts val="1600"/>
                        </a:lnSpc>
                      </a:pPr>
                      <a:endParaRPr lang="en-US" altLang="ja-JP" sz="900" kern="100" dirty="0">
                        <a:solidFill>
                          <a:schemeClr val="tx1"/>
                        </a:solidFill>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endParaRPr>
                    </a:p>
                  </a:txBody>
                  <a:tcPr marL="27777" marR="277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a:lnSpc>
                          <a:spcPts val="1600"/>
                        </a:lnSpc>
                      </a:pPr>
                      <a:endParaRPr lang="en-US" altLang="ja-JP" sz="900" kern="100" dirty="0">
                        <a:solidFill>
                          <a:schemeClr val="tx1"/>
                        </a:solidFill>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endParaRPr>
                    </a:p>
                  </a:txBody>
                  <a:tcPr marL="27777" marR="277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914400" rtl="0" eaLnBrk="1" fontAlgn="auto" latinLnBrk="0" hangingPunct="1">
                        <a:lnSpc>
                          <a:spcPts val="1600"/>
                        </a:lnSpc>
                        <a:spcBef>
                          <a:spcPts val="0"/>
                        </a:spcBef>
                        <a:spcAft>
                          <a:spcPts val="0"/>
                        </a:spcAft>
                        <a:buClrTx/>
                        <a:buSzTx/>
                        <a:buFontTx/>
                        <a:buNone/>
                        <a:tabLst/>
                        <a:defRPr/>
                      </a:pPr>
                      <a:r>
                        <a:rPr lang="ja-JP" altLang="en-US" sz="900" kern="100" dirty="0">
                          <a:solidFill>
                            <a:schemeClr val="tx1"/>
                          </a:solidFill>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○都市圏首長会議報告</a:t>
                      </a:r>
                      <a:endParaRPr lang="ja-JP" altLang="ja-JP" sz="900" kern="100" dirty="0">
                        <a:solidFill>
                          <a:schemeClr val="tx1"/>
                        </a:solidFill>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endParaRPr>
                    </a:p>
                  </a:txBody>
                  <a:tcPr marL="27777" marR="277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4019876"/>
                  </a:ext>
                </a:extLst>
              </a:tr>
              <a:tr h="642884">
                <a:tc vMerge="1">
                  <a:txBody>
                    <a:bodyPr/>
                    <a:lstStyle/>
                    <a:p>
                      <a:pPr algn="ctr">
                        <a:lnSpc>
                          <a:spcPct val="100000"/>
                        </a:lnSpc>
                      </a:pPr>
                      <a:endParaRPr lang="ja-JP" sz="900" kern="100" dirty="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endParaRPr>
                    </a:p>
                  </a:txBody>
                  <a:tcPr marL="27777" marR="27777" marT="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pPr>
                      <a:r>
                        <a:rPr lang="ja-JP" altLang="en-US" sz="900" kern="100" dirty="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３月</a:t>
                      </a:r>
                      <a:endParaRPr lang="ja-JP" sz="900" kern="100" dirty="0">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endParaRPr>
                    </a:p>
                  </a:txBody>
                  <a:tcPr marL="27777" marR="277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a:lnSpc>
                          <a:spcPts val="1600"/>
                        </a:lnSpc>
                      </a:pPr>
                      <a:endParaRPr lang="en-US" altLang="ja-JP" sz="900" kern="100" dirty="0">
                        <a:solidFill>
                          <a:schemeClr val="tx1"/>
                        </a:solidFill>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endParaRPr>
                    </a:p>
                  </a:txBody>
                  <a:tcPr marL="27777" marR="277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a:lnSpc>
                          <a:spcPts val="1600"/>
                        </a:lnSpc>
                      </a:pPr>
                      <a:endParaRPr lang="en-US" altLang="ja-JP" sz="900" kern="100" dirty="0">
                        <a:solidFill>
                          <a:schemeClr val="tx1"/>
                        </a:solidFill>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endParaRPr>
                    </a:p>
                  </a:txBody>
                  <a:tcPr marL="27777" marR="277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4000" marR="0" lvl="0" indent="-457200" algn="just" defTabSz="914400" rtl="0" eaLnBrk="1" fontAlgn="auto" latinLnBrk="0" hangingPunct="1">
                        <a:lnSpc>
                          <a:spcPts val="1600"/>
                        </a:lnSpc>
                        <a:spcBef>
                          <a:spcPts val="0"/>
                        </a:spcBef>
                        <a:spcAft>
                          <a:spcPts val="0"/>
                        </a:spcAft>
                        <a:buClrTx/>
                        <a:buSzTx/>
                        <a:buFontTx/>
                        <a:buNone/>
                        <a:tabLst/>
                        <a:defRPr/>
                      </a:pPr>
                      <a:r>
                        <a:rPr kumimoji="1" lang="ja-JP" altLang="en-US" sz="900" kern="100" dirty="0">
                          <a:solidFill>
                            <a:schemeClr val="tx1"/>
                          </a:solidFill>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令和８年第１回定例会</a:t>
                      </a:r>
                      <a:endParaRPr kumimoji="1" lang="en-US" altLang="ja-JP" sz="900" kern="100" dirty="0">
                        <a:solidFill>
                          <a:schemeClr val="tx1"/>
                        </a:solidFill>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endParaRPr>
                    </a:p>
                    <a:p>
                      <a:pPr marL="144000" indent="-457200" algn="just" defTabSz="914400" rtl="0" eaLnBrk="1" latinLnBrk="0" hangingPunct="1">
                        <a:lnSpc>
                          <a:spcPts val="1600"/>
                        </a:lnSpc>
                      </a:pPr>
                      <a:r>
                        <a:rPr kumimoji="1" lang="ja-JP" altLang="en-US" sz="900" kern="100" dirty="0">
                          <a:solidFill>
                            <a:schemeClr val="tx1"/>
                          </a:solidFill>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〇パブリックコメントの結果及び実行計画</a:t>
                      </a:r>
                      <a:r>
                        <a:rPr kumimoji="1" lang="ja-JP" altLang="en-US" sz="900" b="1" u="sng" kern="100" dirty="0">
                          <a:solidFill>
                            <a:schemeClr val="tx1"/>
                          </a:solidFill>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計画案</a:t>
                      </a:r>
                      <a:r>
                        <a:rPr kumimoji="1" lang="ja-JP" altLang="en-US" sz="900" kern="100" dirty="0">
                          <a:solidFill>
                            <a:schemeClr val="tx1"/>
                          </a:solidFill>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rPr>
                        <a:t>の報告</a:t>
                      </a:r>
                      <a:endParaRPr kumimoji="1" lang="en-US" altLang="ja-JP" sz="900" kern="100" dirty="0">
                        <a:solidFill>
                          <a:schemeClr val="tx1"/>
                        </a:solidFill>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endParaRPr>
                    </a:p>
                  </a:txBody>
                  <a:tcPr marL="27777" marR="277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4000" indent="-457200" algn="just" defTabSz="914400" rtl="0" eaLnBrk="1" latinLnBrk="0" hangingPunct="1">
                        <a:lnSpc>
                          <a:spcPts val="1600"/>
                        </a:lnSpc>
                      </a:pPr>
                      <a:endParaRPr kumimoji="1" lang="en-US" altLang="ja-JP" sz="900" kern="100" dirty="0">
                        <a:solidFill>
                          <a:schemeClr val="tx1"/>
                        </a:solidFill>
                        <a:effectLst/>
                        <a:latin typeface="UD デジタル 教科書体 NP" panose="02020400000000000000" pitchFamily="18" charset="-128"/>
                        <a:ea typeface="UD デジタル 教科書体 NP" panose="02020400000000000000" pitchFamily="18" charset="-128"/>
                        <a:cs typeface="Times New Roman" panose="02020603050405020304" pitchFamily="18" charset="0"/>
                      </a:endParaRPr>
                    </a:p>
                  </a:txBody>
                  <a:tcPr marL="27777" marR="277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6878389"/>
                  </a:ext>
                </a:extLst>
              </a:tr>
            </a:tbl>
          </a:graphicData>
        </a:graphic>
      </p:graphicFrame>
      <p:cxnSp>
        <p:nvCxnSpPr>
          <p:cNvPr id="8" name="直線矢印コネクタ 7">
            <a:extLst>
              <a:ext uri="{FF2B5EF4-FFF2-40B4-BE49-F238E27FC236}">
                <a16:creationId xmlns:a16="http://schemas.microsoft.com/office/drawing/2014/main" id="{CDE6D7C5-A449-6860-1954-4A128FF56065}"/>
              </a:ext>
            </a:extLst>
          </p:cNvPr>
          <p:cNvCxnSpPr>
            <a:cxnSpLocks/>
          </p:cNvCxnSpPr>
          <p:nvPr/>
        </p:nvCxnSpPr>
        <p:spPr>
          <a:xfrm>
            <a:off x="5375132" y="4695709"/>
            <a:ext cx="1957485"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229A1DA4-8A8C-10BD-7C71-B2101C844B2B}"/>
              </a:ext>
            </a:extLst>
          </p:cNvPr>
          <p:cNvSpPr txBox="1"/>
          <p:nvPr/>
        </p:nvSpPr>
        <p:spPr>
          <a:xfrm>
            <a:off x="180000" y="6342805"/>
            <a:ext cx="8757491" cy="276969"/>
          </a:xfrm>
          <a:prstGeom prst="rect">
            <a:avLst/>
          </a:prstGeom>
          <a:solidFill>
            <a:schemeClr val="bg1"/>
          </a:solidFill>
          <a:ln>
            <a:solidFill>
              <a:schemeClr val="tx1"/>
            </a:solidFill>
          </a:ln>
        </p:spPr>
        <p:txBody>
          <a:bodyPr wrap="square" rtlCol="0">
            <a:spAutoFit/>
          </a:bodyPr>
          <a:lstStyle/>
          <a:p>
            <a:pPr algn="ctr"/>
            <a:r>
              <a:rPr lang="ja-JP" altLang="en-US" sz="1200" b="1" dirty="0">
                <a:latin typeface="UD デジタル 教科書体 NP" panose="02020400000000000000" pitchFamily="18" charset="-128"/>
                <a:ea typeface="UD デジタル 教科書体 NP" panose="02020400000000000000" pitchFamily="18" charset="-128"/>
              </a:rPr>
              <a:t>第２次実行計画の策定（各市町村決裁）　</a:t>
            </a:r>
            <a:r>
              <a:rPr lang="en-US" altLang="ja-JP" sz="1050" b="1" dirty="0">
                <a:latin typeface="UD デジタル 教科書体 NP" panose="02020400000000000000" pitchFamily="18" charset="-128"/>
                <a:ea typeface="UD デジタル 教科書体 NP" panose="02020400000000000000" pitchFamily="18" charset="-128"/>
              </a:rPr>
              <a:t>※</a:t>
            </a:r>
            <a:r>
              <a:rPr lang="ja-JP" altLang="en-US" sz="1050" b="1" dirty="0">
                <a:latin typeface="UD デジタル 教科書体 NP" panose="02020400000000000000" pitchFamily="18" charset="-128"/>
                <a:ea typeface="UD デジタル 教科書体 NP" panose="02020400000000000000" pitchFamily="18" charset="-128"/>
              </a:rPr>
              <a:t>令和８年３月策定予定</a:t>
            </a:r>
            <a:endParaRPr kumimoji="1" lang="ja-JP" altLang="en-US" sz="1200" b="1" dirty="0">
              <a:latin typeface="UD デジタル 教科書体 NP" panose="02020400000000000000" pitchFamily="18" charset="-128"/>
              <a:ea typeface="UD デジタル 教科書体 NP" panose="02020400000000000000" pitchFamily="18" charset="-128"/>
            </a:endParaRPr>
          </a:p>
        </p:txBody>
      </p:sp>
      <p:grpSp>
        <p:nvGrpSpPr>
          <p:cNvPr id="3" name="グループ化 2">
            <a:extLst>
              <a:ext uri="{FF2B5EF4-FFF2-40B4-BE49-F238E27FC236}">
                <a16:creationId xmlns:a16="http://schemas.microsoft.com/office/drawing/2014/main" id="{D28E2EC6-9025-117B-DB25-7A4CDBD26C79}"/>
              </a:ext>
            </a:extLst>
          </p:cNvPr>
          <p:cNvGrpSpPr/>
          <p:nvPr/>
        </p:nvGrpSpPr>
        <p:grpSpPr>
          <a:xfrm>
            <a:off x="180000" y="72000"/>
            <a:ext cx="8784000" cy="276999"/>
            <a:chOff x="180000" y="72000"/>
            <a:chExt cx="8784000" cy="276999"/>
          </a:xfrm>
        </p:grpSpPr>
        <p:sp>
          <p:nvSpPr>
            <p:cNvPr id="9" name="正方形/長方形 8">
              <a:extLst>
                <a:ext uri="{FF2B5EF4-FFF2-40B4-BE49-F238E27FC236}">
                  <a16:creationId xmlns:a16="http://schemas.microsoft.com/office/drawing/2014/main" id="{27E4CFDE-8B78-A623-6C98-258047822533}"/>
                </a:ext>
              </a:extLst>
            </p:cNvPr>
            <p:cNvSpPr/>
            <p:nvPr/>
          </p:nvSpPr>
          <p:spPr>
            <a:xfrm>
              <a:off x="180000" y="72000"/>
              <a:ext cx="82868" cy="25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kumimoji="1" lang="ja-JP" altLang="en-US" sz="1350">
                <a:solidFill>
                  <a:prstClr val="white"/>
                </a:solidFill>
                <a:latin typeface="UD デジタル 教科書体 NP" panose="02020400000000000000" pitchFamily="18" charset="-128"/>
                <a:ea typeface="UD デジタル 教科書体 NP" panose="02020400000000000000" pitchFamily="18" charset="-128"/>
              </a:endParaRPr>
            </a:p>
          </p:txBody>
        </p:sp>
        <p:sp>
          <p:nvSpPr>
            <p:cNvPr id="10" name="テキスト ボックス 9">
              <a:extLst>
                <a:ext uri="{FF2B5EF4-FFF2-40B4-BE49-F238E27FC236}">
                  <a16:creationId xmlns:a16="http://schemas.microsoft.com/office/drawing/2014/main" id="{86E7FD5E-83A3-E2E9-AF64-CFB4864BA608}"/>
                </a:ext>
              </a:extLst>
            </p:cNvPr>
            <p:cNvSpPr txBox="1"/>
            <p:nvPr/>
          </p:nvSpPr>
          <p:spPr>
            <a:xfrm>
              <a:off x="262727" y="72000"/>
              <a:ext cx="8694790" cy="276999"/>
            </a:xfrm>
            <a:prstGeom prst="rect">
              <a:avLst/>
            </a:prstGeom>
            <a:solidFill>
              <a:schemeClr val="bg1"/>
            </a:solidFill>
          </p:spPr>
          <p:txBody>
            <a:bodyPr wrap="square" rtlCol="0">
              <a:spAutoFit/>
            </a:bodyPr>
            <a:lstStyle/>
            <a:p>
              <a:pPr>
                <a:defRPr/>
              </a:pPr>
              <a:r>
                <a:rPr kumimoji="1" lang="ja-JP" altLang="en-US" sz="1200" dirty="0">
                  <a:latin typeface="UD デジタル 教科書体 NP" panose="02020400000000000000" pitchFamily="18" charset="-128"/>
                  <a:ea typeface="UD デジタル 教科書体 NP" panose="02020400000000000000" pitchFamily="18" charset="-128"/>
                </a:rPr>
                <a:t>計画策定スケジュール</a:t>
              </a:r>
            </a:p>
          </p:txBody>
        </p:sp>
        <p:cxnSp>
          <p:nvCxnSpPr>
            <p:cNvPr id="12" name="直線コネクタ 11">
              <a:extLst>
                <a:ext uri="{FF2B5EF4-FFF2-40B4-BE49-F238E27FC236}">
                  <a16:creationId xmlns:a16="http://schemas.microsoft.com/office/drawing/2014/main" id="{BB737886-EB1B-56BA-D231-10F78AAAA20E}"/>
                </a:ext>
              </a:extLst>
            </p:cNvPr>
            <p:cNvCxnSpPr>
              <a:cxnSpLocks/>
            </p:cNvCxnSpPr>
            <p:nvPr/>
          </p:nvCxnSpPr>
          <p:spPr>
            <a:xfrm>
              <a:off x="180000" y="324000"/>
              <a:ext cx="87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 name="テキスト ボックス 4">
            <a:extLst>
              <a:ext uri="{FF2B5EF4-FFF2-40B4-BE49-F238E27FC236}">
                <a16:creationId xmlns:a16="http://schemas.microsoft.com/office/drawing/2014/main" id="{8EACB877-E0E8-2AC9-15B7-B48768233A23}"/>
              </a:ext>
            </a:extLst>
          </p:cNvPr>
          <p:cNvSpPr txBox="1"/>
          <p:nvPr/>
        </p:nvSpPr>
        <p:spPr>
          <a:xfrm>
            <a:off x="5564775" y="2730029"/>
            <a:ext cx="3294337" cy="230832"/>
          </a:xfrm>
          <a:prstGeom prst="rect">
            <a:avLst/>
          </a:prstGeom>
          <a:solidFill>
            <a:schemeClr val="bg1"/>
          </a:solidFill>
          <a:ln>
            <a:solidFill>
              <a:schemeClr val="tx1"/>
            </a:solidFill>
          </a:ln>
        </p:spPr>
        <p:txBody>
          <a:bodyPr wrap="square" rtlCol="0">
            <a:spAutoFit/>
          </a:bodyPr>
          <a:lstStyle/>
          <a:p>
            <a:pPr algn="ctr"/>
            <a:r>
              <a:rPr lang="ja-JP" altLang="en-US" sz="900" dirty="0">
                <a:latin typeface="UD デジタル 教科書体 NP" panose="02020400000000000000" pitchFamily="18" charset="-128"/>
                <a:ea typeface="UD デジタル 教科書体 NP" panose="02020400000000000000" pitchFamily="18" charset="-128"/>
              </a:rPr>
              <a:t>実行計画骨子の決定　</a:t>
            </a:r>
            <a:r>
              <a:rPr lang="en-US" altLang="ja-JP" sz="900" dirty="0">
                <a:latin typeface="UD デジタル 教科書体 NP" panose="02020400000000000000" pitchFamily="18" charset="-128"/>
                <a:ea typeface="UD デジタル 教科書体 NP" panose="02020400000000000000" pitchFamily="18" charset="-128"/>
              </a:rPr>
              <a:t>※</a:t>
            </a:r>
            <a:r>
              <a:rPr lang="ja-JP" altLang="en-US" sz="900" dirty="0">
                <a:latin typeface="UD デジタル 教科書体 NP" panose="02020400000000000000" pitchFamily="18" charset="-128"/>
                <a:ea typeface="UD デジタル 教科書体 NP" panose="02020400000000000000" pitchFamily="18" charset="-128"/>
              </a:rPr>
              <a:t>令和７年３月</a:t>
            </a:r>
            <a:endParaRPr kumimoji="1" lang="ja-JP" altLang="en-US" sz="900" dirty="0">
              <a:latin typeface="UD デジタル 教科書体 NP" panose="02020400000000000000" pitchFamily="18" charset="-128"/>
              <a:ea typeface="UD デジタル 教科書体 NP" panose="02020400000000000000" pitchFamily="18" charset="-128"/>
            </a:endParaRPr>
          </a:p>
        </p:txBody>
      </p:sp>
    </p:spTree>
    <p:extLst>
      <p:ext uri="{BB962C8B-B14F-4D97-AF65-F5344CB8AC3E}">
        <p14:creationId xmlns:p14="http://schemas.microsoft.com/office/powerpoint/2010/main" val="2886943477"/>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7368c104-173f-415e-a005-d82556411de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1A2BBEC5FC3B2244BDEAD4633AFAA3B4" ma:contentTypeVersion="17" ma:contentTypeDescription="新しいドキュメントを作成します。" ma:contentTypeScope="" ma:versionID="deb3ecd3e9ee25dde67c2ea9f3157b15">
  <xsd:schema xmlns:xsd="http://www.w3.org/2001/XMLSchema" xmlns:xs="http://www.w3.org/2001/XMLSchema" xmlns:p="http://schemas.microsoft.com/office/2006/metadata/properties" xmlns:ns3="3f3d1c30-70b2-4e57-85c4-aa04d177bedc" xmlns:ns4="7368c104-173f-415e-a005-d82556411de7" targetNamespace="http://schemas.microsoft.com/office/2006/metadata/properties" ma:root="true" ma:fieldsID="35a72b9ce33b17f5b1294ea77639966e" ns3:_="" ns4:_="">
    <xsd:import namespace="3f3d1c30-70b2-4e57-85c4-aa04d177bedc"/>
    <xsd:import namespace="7368c104-173f-415e-a005-d82556411de7"/>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DateTaken" minOccurs="0"/>
                <xsd:element ref="ns4:MediaServiceAutoTags" minOccurs="0"/>
                <xsd:element ref="ns4:MediaLengthInSeconds" minOccurs="0"/>
                <xsd:element ref="ns4:_activity" minOccurs="0"/>
                <xsd:element ref="ns4:MediaServiceObjectDetectorVersions" minOccurs="0"/>
                <xsd:element ref="ns4:MediaServiceOCR" minOccurs="0"/>
                <xsd:element ref="ns4:MediaServiceGenerationTime" minOccurs="0"/>
                <xsd:element ref="ns4:MediaServiceEventHashCode" minOccurs="0"/>
                <xsd:element ref="ns4:MediaServiceSystemTag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f3d1c30-70b2-4e57-85c4-aa04d177bedc" elementFormDefault="qualified">
    <xsd:import namespace="http://schemas.microsoft.com/office/2006/documentManagement/types"/>
    <xsd:import namespace="http://schemas.microsoft.com/office/infopath/2007/PartnerControls"/>
    <xsd:element name="SharedWithUsers" ma:index="8"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共有相手の詳細情報" ma:internalName="SharedWithDetails" ma:readOnly="true">
      <xsd:simpleType>
        <xsd:restriction base="dms:Note">
          <xsd:maxLength value="255"/>
        </xsd:restriction>
      </xsd:simpleType>
    </xsd:element>
    <xsd:element name="SharingHintHash" ma:index="10" nillable="true" ma:displayName="共有のヒントのハッシュ"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368c104-173f-415e-a005-d82556411de7"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_activity" ma:index="18" nillable="true" ma:displayName="_activity" ma:hidden="true" ma:internalName="_activity">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SystemTags" ma:index="23" nillable="true" ma:displayName="MediaServiceSystemTags" ma:hidden="true" ma:internalName="MediaServiceSystemTags" ma:readOnly="true">
      <xsd:simpleType>
        <xsd:restriction base="dms:Note"/>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904A0BD-C007-4E32-97ED-45ED10EC5407}">
  <ds:schemaRefs>
    <ds:schemaRef ds:uri="http://schemas.microsoft.com/sharepoint/v3/contenttype/forms"/>
  </ds:schemaRefs>
</ds:datastoreItem>
</file>

<file path=customXml/itemProps2.xml><?xml version="1.0" encoding="utf-8"?>
<ds:datastoreItem xmlns:ds="http://schemas.openxmlformats.org/officeDocument/2006/customXml" ds:itemID="{2A718BB2-1F37-4EF3-83DF-4EF75E25C4AB}">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3f3d1c30-70b2-4e57-85c4-aa04d177bedc"/>
    <ds:schemaRef ds:uri="7368c104-173f-415e-a005-d82556411de7"/>
    <ds:schemaRef ds:uri="http://www.w3.org/XML/1998/namespace"/>
  </ds:schemaRefs>
</ds:datastoreItem>
</file>

<file path=customXml/itemProps3.xml><?xml version="1.0" encoding="utf-8"?>
<ds:datastoreItem xmlns:ds="http://schemas.openxmlformats.org/officeDocument/2006/customXml" ds:itemID="{FD421AA9-0D8C-4B36-8774-162017DA7B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f3d1c30-70b2-4e57-85c4-aa04d177bedc"/>
    <ds:schemaRef ds:uri="7368c104-173f-415e-a005-d82556411de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11963</TotalTime>
  <Words>5854</Words>
  <Application>Microsoft Office PowerPoint</Application>
  <PresentationFormat>画面に合わせる (4:3)</PresentationFormat>
  <Paragraphs>581</Paragraphs>
  <Slides>8</Slides>
  <Notes>8</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8</vt:i4>
      </vt:variant>
    </vt:vector>
  </HeadingPairs>
  <TitlesOfParts>
    <vt:vector size="18" baseType="lpstr">
      <vt:lpstr>ＭＳ ゴシック</vt:lpstr>
      <vt:lpstr>UD デジタル 教科書体 NK</vt:lpstr>
      <vt:lpstr>UD デジタル 教科書体 NP</vt:lpstr>
      <vt:lpstr>UD デジタル 教科書体 NP-R</vt:lpstr>
      <vt:lpstr>游ゴシック</vt:lpstr>
      <vt:lpstr>Arial</vt:lpstr>
      <vt:lpstr>Calibri</vt:lpstr>
      <vt:lpstr>Calibri Light</vt:lpstr>
      <vt:lpstr>Segoe UI Variable Text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境　健太</dc:creator>
  <cp:lastModifiedBy>飯星　真幸</cp:lastModifiedBy>
  <cp:revision>817</cp:revision>
  <cp:lastPrinted>2025-11-21T10:16:23Z</cp:lastPrinted>
  <dcterms:created xsi:type="dcterms:W3CDTF">2024-05-07T01:40:41Z</dcterms:created>
  <dcterms:modified xsi:type="dcterms:W3CDTF">2025-12-18T07:38:22Z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0x0101001A2BBEC5FC3B2244BDEAD4633AFAA3B4</vt:lpwstr>
  </property>
</Properties>
</file>